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5"/>
  </p:notesMasterIdLst>
  <p:sldIdLst>
    <p:sldId id="256" r:id="rId2"/>
    <p:sldId id="292" r:id="rId3"/>
    <p:sldId id="297" r:id="rId4"/>
    <p:sldId id="258" r:id="rId5"/>
    <p:sldId id="295" r:id="rId6"/>
    <p:sldId id="259" r:id="rId7"/>
    <p:sldId id="260" r:id="rId8"/>
    <p:sldId id="270" r:id="rId9"/>
    <p:sldId id="269" r:id="rId10"/>
    <p:sldId id="264" r:id="rId11"/>
    <p:sldId id="272" r:id="rId12"/>
    <p:sldId id="265" r:id="rId13"/>
    <p:sldId id="309" r:id="rId14"/>
    <p:sldId id="274" r:id="rId15"/>
    <p:sldId id="261" r:id="rId16"/>
    <p:sldId id="267" r:id="rId17"/>
    <p:sldId id="303" r:id="rId18"/>
    <p:sldId id="266" r:id="rId19"/>
    <p:sldId id="281" r:id="rId20"/>
    <p:sldId id="276" r:id="rId21"/>
    <p:sldId id="275" r:id="rId22"/>
    <p:sldId id="277" r:id="rId23"/>
    <p:sldId id="280" r:id="rId24"/>
    <p:sldId id="278" r:id="rId25"/>
    <p:sldId id="299" r:id="rId26"/>
    <p:sldId id="286" r:id="rId27"/>
    <p:sldId id="283" r:id="rId28"/>
    <p:sldId id="284" r:id="rId29"/>
    <p:sldId id="288" r:id="rId30"/>
    <p:sldId id="285" r:id="rId31"/>
    <p:sldId id="287" r:id="rId32"/>
    <p:sldId id="289" r:id="rId33"/>
    <p:sldId id="291" r:id="rId34"/>
    <p:sldId id="290" r:id="rId35"/>
    <p:sldId id="282" r:id="rId36"/>
    <p:sldId id="301" r:id="rId37"/>
    <p:sldId id="279" r:id="rId38"/>
    <p:sldId id="304" r:id="rId39"/>
    <p:sldId id="308" r:id="rId40"/>
    <p:sldId id="305" r:id="rId41"/>
    <p:sldId id="307" r:id="rId42"/>
    <p:sldId id="306" r:id="rId43"/>
    <p:sldId id="263"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759"/>
    <p:restoredTop sz="75166" autoAdjust="0"/>
  </p:normalViewPr>
  <p:slideViewPr>
    <p:cSldViewPr snapToGrid="0" snapToObjects="1">
      <p:cViewPr varScale="1">
        <p:scale>
          <a:sx n="79" d="100"/>
          <a:sy n="79" d="100"/>
        </p:scale>
        <p:origin x="-1016"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269139-9F4E-A449-8F2D-A9969811C782}" type="datetimeFigureOut">
              <a:rPr lang="en-US" smtClean="0"/>
              <a:t>7/7/16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FF0BC5C-354C-0748-950A-00735B1767E6}" type="slidenum">
              <a:rPr lang="en-US" smtClean="0"/>
              <a:t>‹#›</a:t>
            </a:fld>
            <a:endParaRPr lang="en-US"/>
          </a:p>
        </p:txBody>
      </p:sp>
    </p:spTree>
    <p:extLst>
      <p:ext uri="{BB962C8B-B14F-4D97-AF65-F5344CB8AC3E}">
        <p14:creationId xmlns:p14="http://schemas.microsoft.com/office/powerpoint/2010/main" val="1879732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Each of you brings something special. Experience with BS:1 in Racket. Experience with</a:t>
            </a:r>
            <a:r>
              <a:rPr lang="en-US" baseline="0" dirty="0" smtClean="0"/>
              <a:t> BS:2 in Racket. Experience with Python, C++, Java. No bias at all </a:t>
            </a:r>
            <a:r>
              <a:rPr lang="en-US" baseline="0" dirty="0" err="1" smtClean="0"/>
              <a:t>wrt</a:t>
            </a:r>
            <a:r>
              <a:rPr lang="en-US" baseline="0" dirty="0" smtClean="0"/>
              <a:t>/Bootstrap.</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BS teachers - most of you are math teachers, who've mastered the BS pedagogy. You're here to learn content.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CS teachers - you know the content. you're here to learn pedagogy.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you've seen BS:1, you know just how high a bar we set for ourselves in terms of polish. This isn't quite there yet - we think the foundations are sound.</a:t>
            </a:r>
            <a:endParaRPr lang="en-US" dirty="0" smtClean="0"/>
          </a:p>
        </p:txBody>
      </p:sp>
      <p:sp>
        <p:nvSpPr>
          <p:cNvPr id="4" name="Slide Number Placeholder 3"/>
          <p:cNvSpPr>
            <a:spLocks noGrp="1"/>
          </p:cNvSpPr>
          <p:nvPr>
            <p:ph type="sldNum" sz="quarter" idx="10"/>
          </p:nvPr>
        </p:nvSpPr>
        <p:spPr/>
        <p:txBody>
          <a:bodyPr/>
          <a:lstStyle/>
          <a:p>
            <a:fld id="{7FF0BC5C-354C-0748-950A-00735B1767E6}" type="slidenum">
              <a:rPr lang="en-US" smtClean="0"/>
              <a:t>1</a:t>
            </a:fld>
            <a:endParaRPr lang="en-US"/>
          </a:p>
        </p:txBody>
      </p:sp>
    </p:spTree>
    <p:extLst>
      <p:ext uri="{BB962C8B-B14F-4D97-AF65-F5344CB8AC3E}">
        <p14:creationId xmlns:p14="http://schemas.microsoft.com/office/powerpoint/2010/main" val="12288754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13</a:t>
            </a:fld>
            <a:endParaRPr lang="en-US"/>
          </a:p>
        </p:txBody>
      </p:sp>
    </p:spTree>
    <p:extLst>
      <p:ext uri="{BB962C8B-B14F-4D97-AF65-F5344CB8AC3E}">
        <p14:creationId xmlns:p14="http://schemas.microsoft.com/office/powerpoint/2010/main" val="1811860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4 data types you already know about, can you use them to return two things? Is a number good for this? String? Image? None of these things will work for this task, but we have a way of combining things: structures. BS1 teachers, this is an upgrade to our language- new concept that we didn’t see in BS1- NEW STUFF!!!</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try making some </a:t>
            </a:r>
            <a:r>
              <a:rPr lang="en-US" sz="1200" kern="1200" dirty="0" err="1" smtClean="0">
                <a:solidFill>
                  <a:schemeClr val="tx1"/>
                </a:solidFill>
                <a:effectLst/>
                <a:latin typeface="+mn-lt"/>
                <a:ea typeface="+mn-ea"/>
                <a:cs typeface="+mn-cs"/>
              </a:rPr>
              <a:t>coords</a:t>
            </a:r>
            <a:r>
              <a:rPr lang="en-US" sz="1200" kern="1200" dirty="0" smtClean="0">
                <a:solidFill>
                  <a:schemeClr val="tx1"/>
                </a:solidFill>
                <a:effectLst/>
                <a:latin typeface="+mn-lt"/>
                <a:ea typeface="+mn-ea"/>
                <a:cs typeface="+mn-cs"/>
              </a:rPr>
              <a:t>, see what happens, THEN talk about capitalization</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15</a:t>
            </a:fld>
            <a:endParaRPr lang="en-US"/>
          </a:p>
        </p:txBody>
      </p:sp>
    </p:spTree>
    <p:extLst>
      <p:ext uri="{BB962C8B-B14F-4D97-AF65-F5344CB8AC3E}">
        <p14:creationId xmlns:p14="http://schemas.microsoft.com/office/powerpoint/2010/main" val="2859595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NEW SYNTAX!!!</a:t>
            </a:r>
          </a:p>
          <a:p>
            <a:r>
              <a:rPr lang="en-US" dirty="0" smtClean="0"/>
              <a:t>Data block, listing the name of the field and the type of the field,</a:t>
            </a:r>
            <a:r>
              <a:rPr lang="en-US" baseline="0" dirty="0" smtClean="0"/>
              <a:t> separated by two colons</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17</a:t>
            </a:fld>
            <a:endParaRPr lang="en-US"/>
          </a:p>
        </p:txBody>
      </p:sp>
    </p:spTree>
    <p:extLst>
      <p:ext uri="{BB962C8B-B14F-4D97-AF65-F5344CB8AC3E}">
        <p14:creationId xmlns:p14="http://schemas.microsoft.com/office/powerpoint/2010/main" val="3763361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42</a:t>
            </a:fld>
            <a:endParaRPr lang="en-US"/>
          </a:p>
        </p:txBody>
      </p:sp>
    </p:spTree>
    <p:extLst>
      <p:ext uri="{BB962C8B-B14F-4D97-AF65-F5344CB8AC3E}">
        <p14:creationId xmlns:p14="http://schemas.microsoft.com/office/powerpoint/2010/main" val="991253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latin typeface="Arial" charset="0"/>
                <a:ea typeface="ＭＳ Ｐゴシック" charset="0"/>
                <a:cs typeface="ＭＳ Ｐゴシック" charset="0"/>
              </a:rPr>
              <a:t>Building a Bridge</a:t>
            </a:r>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We can imagine the spectrum of computer science education as a bridge. The goal of many K-12 CS courses is to get kids to reach this right side of the bridge- maybe/for some that’s AP CS in high school, taking CS classes in college, or going to work for a major tech company. </a:t>
            </a:r>
            <a:r>
              <a:rPr lang="en-US" b="1" dirty="0" smtClean="0">
                <a:latin typeface="Arial" charset="0"/>
                <a:ea typeface="ＭＳ Ｐゴシック" charset="0"/>
                <a:cs typeface="ＭＳ Ｐゴシック" charset="0"/>
              </a:rPr>
              <a:t>For all of us, the right side of the bridge means more rigorous CS.</a:t>
            </a:r>
          </a:p>
          <a:p>
            <a:r>
              <a:rPr lang="en-US" dirty="0" smtClean="0">
                <a:latin typeface="Arial" charset="0"/>
                <a:ea typeface="ＭＳ Ｐゴシック" charset="0"/>
                <a:cs typeface="ＭＳ Ｐゴシック" charset="0"/>
              </a:rPr>
              <a:t>This side tends to use languages like Java, C, maybe Python. </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Last 20 years, big cultural shift- it used to be at major tech companies, (MS, IBM, etc.) programmers were judged based on how many lines of code they wrote or the number of bugs fixed, and fixing them quickly was important.</a:t>
            </a:r>
          </a:p>
          <a:p>
            <a:r>
              <a:rPr lang="en-US" dirty="0" smtClean="0">
                <a:latin typeface="Arial" charset="0"/>
                <a:ea typeface="ＭＳ Ｐゴシック" charset="0"/>
                <a:cs typeface="ＭＳ Ｐゴシック" charset="0"/>
              </a:rPr>
              <a:t>For any of you in audience who have rushed through code and then spent 10x as much time debugging than it would have taken to solve problem in first place, you know this isn’t sustainable. And this is what tech companies grew to learn.</a:t>
            </a:r>
          </a:p>
          <a:p>
            <a:r>
              <a:rPr lang="en-US" dirty="0" smtClean="0">
                <a:latin typeface="Arial" charset="0"/>
                <a:ea typeface="ＭＳ Ｐゴシック" charset="0"/>
                <a:cs typeface="ＭＳ Ｐゴシック" charset="0"/>
              </a:rPr>
              <a:t>If you walk into your Google interview and say you know Java, they won’t care. It’s not enough to write code, your interviewer wants to see that you can write software. And that means skills that aren’t just about coding: </a:t>
            </a:r>
          </a:p>
          <a:p>
            <a:r>
              <a:rPr lang="en-US" dirty="0" smtClean="0">
                <a:latin typeface="Arial" charset="0"/>
                <a:ea typeface="ＭＳ Ｐゴシック" charset="0"/>
                <a:cs typeface="ＭＳ Ｐゴシック" charset="0"/>
              </a:rPr>
              <a:t>Writing unit tests</a:t>
            </a:r>
          </a:p>
          <a:p>
            <a:r>
              <a:rPr lang="en-US" dirty="0" smtClean="0">
                <a:latin typeface="Arial" charset="0"/>
                <a:ea typeface="ＭＳ Ｐゴシック" charset="0"/>
                <a:cs typeface="ＭＳ Ｐゴシック" charset="0"/>
              </a:rPr>
              <a:t>type specifications</a:t>
            </a:r>
          </a:p>
          <a:p>
            <a:r>
              <a:rPr lang="en-US" dirty="0" smtClean="0">
                <a:latin typeface="Arial" charset="0"/>
                <a:ea typeface="ＭＳ Ｐゴシック" charset="0"/>
                <a:cs typeface="ＭＳ Ｐゴシック" charset="0"/>
              </a:rPr>
              <a:t>documentation</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20 years ago, on the left side of the bridge….</a:t>
            </a:r>
          </a:p>
          <a:p>
            <a:r>
              <a:rPr lang="en-US" dirty="0" smtClean="0">
                <a:latin typeface="Arial" charset="0"/>
                <a:ea typeface="ＭＳ Ｐゴシック" charset="0"/>
                <a:cs typeface="ＭＳ Ｐゴシック" charset="0"/>
              </a:rPr>
              <a:t>So now kids are on this bridge and saying I love Scratch, I’ve gone through hour of code, </a:t>
            </a:r>
            <a:r>
              <a:rPr lang="en-US" b="1" dirty="0" smtClean="0">
                <a:latin typeface="Arial" charset="0"/>
                <a:ea typeface="ＭＳ Ｐゴシック" charset="0"/>
                <a:cs typeface="ＭＳ Ｐゴシック" charset="0"/>
              </a:rPr>
              <a:t>what's next?</a:t>
            </a:r>
            <a:endParaRPr lang="en-US" dirty="0" smtClean="0">
              <a:latin typeface="Arial" charset="0"/>
              <a:ea typeface="ＭＳ Ｐゴシック" charset="0"/>
              <a:cs typeface="ＭＳ Ｐゴシック" charset="0"/>
            </a:endParaRP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Now we face 2 problems: 1) It’s a long way across this bridge between dragging blocks in Scratch and doing more rigorous programming in Java. </a:t>
            </a:r>
          </a:p>
          <a:p>
            <a:r>
              <a:rPr lang="en-US" dirty="0" smtClean="0">
                <a:latin typeface="Arial" charset="0"/>
                <a:ea typeface="ＭＳ Ｐゴシック" charset="0"/>
                <a:cs typeface="ＭＳ Ｐゴシック" charset="0"/>
              </a:rPr>
              <a:t>2) Maybe we’ve solved CS engagement issue, but if kids are still failing math they’re not graduating HS, and if they’re weak on important algebraic concepts like functions, in most schools they’re not able to enroll in AP chemistry, Physics, OR AP CS. </a:t>
            </a:r>
          </a:p>
          <a:p>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2</a:t>
            </a:fld>
            <a:endParaRPr lang="en-US"/>
          </a:p>
        </p:txBody>
      </p:sp>
    </p:spTree>
    <p:extLst>
      <p:ext uri="{BB962C8B-B14F-4D97-AF65-F5344CB8AC3E}">
        <p14:creationId xmlns:p14="http://schemas.microsoft.com/office/powerpoint/2010/main" val="2738778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Arial" charset="0"/>
                <a:ea typeface="ＭＳ Ｐゴシック" charset="0"/>
                <a:cs typeface="ＭＳ Ｐゴシック" charset="0"/>
              </a:rPr>
              <a:t>In BS1, we took engaged kids and taught them Racket, rigorous software engineering habits in an algebra class. </a:t>
            </a:r>
          </a:p>
          <a:p>
            <a:r>
              <a:rPr lang="en-US" dirty="0" smtClean="0">
                <a:latin typeface="Arial" charset="0"/>
                <a:ea typeface="ＭＳ Ｐゴシック" charset="0"/>
                <a:cs typeface="ＭＳ Ｐゴシック" charset="0"/>
              </a:rPr>
              <a:t>First PD workshop in 2011 Houston, TX</a:t>
            </a:r>
          </a:p>
          <a:p>
            <a:r>
              <a:rPr lang="en-US" dirty="0" smtClean="0">
                <a:latin typeface="Arial" charset="0"/>
                <a:ea typeface="ＭＳ Ｐゴシック" charset="0"/>
                <a:cs typeface="ＭＳ Ｐゴシック" charset="0"/>
              </a:rPr>
              <a:t>Thanks to teachers like you we’ve grown and now serve 15k students, fortunate to continue our research</a:t>
            </a:r>
          </a:p>
          <a:p>
            <a:r>
              <a:rPr lang="en-US" dirty="0" smtClean="0">
                <a:latin typeface="Arial" charset="0"/>
                <a:ea typeface="ＭＳ Ｐゴシック" charset="0"/>
                <a:cs typeface="ＭＳ Ｐゴシック" charset="0"/>
              </a:rPr>
              <a:t>Great results- we can show transfer from algebraic programming to an increase in algebra performance</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As students cross the bridge they have to change syntax, semantics (loops don’t work the same in one language as another) they have to change tools (if you’ve switched from Visual Studio to Eclipse knows there’s a learning curve), and we have to change curriculum (a problem solving approach in one class might be totally different than the approach taught in another)</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We’re all realizing that one way or another we have to cross the syntax hurdle. We have something that works for the first part of the bridge, but eventually we have to change languages. How do we go from Scratch to Python? </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At Bootstrap, we built the software, and the curriculum ourselves, why not build the language, to keep students from falling through cracks in the bridge?</a:t>
            </a:r>
          </a:p>
          <a:p>
            <a:endParaRPr lang="en-US" dirty="0" smtClean="0"/>
          </a:p>
          <a:p>
            <a:endParaRPr lang="en-US" dirty="0" smtClean="0"/>
          </a:p>
          <a:p>
            <a:endParaRPr lang="en-US" dirty="0" smtClean="0"/>
          </a:p>
          <a:p>
            <a:endParaRPr lang="en-US" dirty="0" smtClean="0"/>
          </a:p>
          <a:p>
            <a:r>
              <a:rPr lang="en-US" dirty="0" smtClean="0"/>
              <a:t>We COULD teach</a:t>
            </a:r>
            <a:r>
              <a:rPr lang="en-US" baseline="0" dirty="0" smtClean="0"/>
              <a:t> all the high-level concepts in Racket. It is, after all, a full-blown programming language!</a:t>
            </a:r>
          </a:p>
          <a:p>
            <a:endParaRPr lang="en-US" baseline="0" dirty="0" smtClean="0"/>
          </a:p>
          <a:p>
            <a:r>
              <a:rPr lang="en-US" baseline="0" dirty="0" smtClean="0"/>
              <a:t>But we still run into the issue of transfer. Even if kid learn about objects, classes, recursion, </a:t>
            </a:r>
            <a:r>
              <a:rPr lang="en-US" baseline="0" dirty="0" err="1" smtClean="0"/>
              <a:t>etc</a:t>
            </a:r>
            <a:r>
              <a:rPr lang="en-US" baseline="0" dirty="0" smtClean="0"/>
              <a:t> in Racket...they have to cross the syntax barrier eventually. </a:t>
            </a:r>
          </a:p>
          <a:p>
            <a:endParaRPr lang="en-US" baseline="0" dirty="0" smtClean="0"/>
          </a:p>
          <a:p>
            <a:r>
              <a:rPr lang="en-US" baseline="0" dirty="0" smtClean="0"/>
              <a:t>EVERYONE is in this boat. Going from Scratch-&gt;Python, </a:t>
            </a:r>
            <a:r>
              <a:rPr lang="en-US" baseline="0" dirty="0" err="1" smtClean="0"/>
              <a:t>Blockly</a:t>
            </a:r>
            <a:r>
              <a:rPr lang="en-US" baseline="0" dirty="0" smtClean="0"/>
              <a:t>-&gt;Python, etc. </a:t>
            </a:r>
            <a:r>
              <a:rPr lang="en-US" baseline="0" dirty="0" err="1" smtClean="0"/>
              <a:t>Everyoe</a:t>
            </a:r>
            <a:r>
              <a:rPr lang="en-US" baseline="0" dirty="0" smtClean="0"/>
              <a:t> is freaking out!</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3</a:t>
            </a:fld>
            <a:endParaRPr lang="en-US"/>
          </a:p>
        </p:txBody>
      </p:sp>
    </p:spTree>
    <p:extLst>
      <p:ext uri="{BB962C8B-B14F-4D97-AF65-F5344CB8AC3E}">
        <p14:creationId xmlns:p14="http://schemas.microsoft.com/office/powerpoint/2010/main" val="631840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Joe does this slide?</a:t>
            </a:r>
          </a:p>
          <a:p>
            <a:endParaRPr lang="en-US" dirty="0" smtClean="0"/>
          </a:p>
          <a:p>
            <a:r>
              <a:rPr lang="en-US" dirty="0" smtClean="0"/>
              <a:t>Python </a:t>
            </a:r>
            <a:r>
              <a:rPr lang="en-US" dirty="0" smtClean="0"/>
              <a:t>is the 4</a:t>
            </a:r>
            <a:r>
              <a:rPr lang="en-US" baseline="30000" dirty="0" smtClean="0"/>
              <a:t>th</a:t>
            </a:r>
            <a:r>
              <a:rPr lang="en-US" dirty="0" smtClean="0"/>
              <a:t> most</a:t>
            </a:r>
            <a:r>
              <a:rPr lang="en-US" baseline="0" dirty="0" smtClean="0"/>
              <a:t> </a:t>
            </a:r>
            <a:r>
              <a:rPr lang="en-US" dirty="0" smtClean="0"/>
              <a:t>popular</a:t>
            </a:r>
            <a:r>
              <a:rPr lang="en-US" baseline="0" dirty="0" smtClean="0"/>
              <a:t> language in the world!</a:t>
            </a:r>
          </a:p>
          <a:p>
            <a:endParaRPr lang="en-US" baseline="0" dirty="0" smtClean="0"/>
          </a:p>
          <a:p>
            <a:endParaRPr lang="en-US" baseline="0" dirty="0" smtClean="0"/>
          </a:p>
          <a:p>
            <a:r>
              <a:rPr lang="en-US" dirty="0" smtClean="0">
                <a:latin typeface="Arial" charset="0"/>
                <a:ea typeface="ＭＳ Ｐゴシック" charset="0"/>
                <a:cs typeface="ＭＳ Ｐゴシック" charset="0"/>
              </a:rPr>
              <a:t>This is our solution to the issue of scale</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In BS:2 we switch languages, but we have the tool, techniques, pedagogy, stay the same. All that changes is syntax.</a:t>
            </a:r>
          </a:p>
          <a:p>
            <a:endParaRPr lang="en-US" dirty="0" smtClean="0">
              <a:latin typeface="Arial" charset="0"/>
              <a:ea typeface="ＭＳ Ｐゴシック" charset="0"/>
              <a:cs typeface="ＭＳ Ｐゴシック" charset="0"/>
            </a:endParaRPr>
          </a:p>
          <a:p>
            <a:r>
              <a:rPr lang="en-US" dirty="0" err="1" smtClean="0">
                <a:latin typeface="Arial" charset="0"/>
                <a:ea typeface="ＭＳ Ｐゴシック" charset="0"/>
                <a:cs typeface="ＭＳ Ｐゴシック" charset="0"/>
              </a:rPr>
              <a:t>Pyret</a:t>
            </a:r>
            <a:r>
              <a:rPr lang="en-US" dirty="0" smtClean="0">
                <a:latin typeface="Arial" charset="0"/>
                <a:ea typeface="ＭＳ Ｐゴシック" charset="0"/>
                <a:cs typeface="ＭＳ Ｐゴシック" charset="0"/>
              </a:rPr>
              <a:t> functional version of Python- it’s Python that’s algebraic</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Partnered to build content to do for physics what BS:1 does for algebra</a:t>
            </a:r>
          </a:p>
          <a:p>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4</a:t>
            </a:fld>
            <a:endParaRPr lang="en-US"/>
          </a:p>
        </p:txBody>
      </p:sp>
    </p:spTree>
    <p:extLst>
      <p:ext uri="{BB962C8B-B14F-4D97-AF65-F5344CB8AC3E}">
        <p14:creationId xmlns:p14="http://schemas.microsoft.com/office/powerpoint/2010/main" val="1608773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out to get</a:t>
            </a:r>
            <a:r>
              <a:rPr lang="en-US" baseline="0" dirty="0" smtClean="0"/>
              <a:t> the foundations right. Everything else is just elbow grease</a:t>
            </a:r>
            <a:r>
              <a:rPr lang="en-US" baseline="0" dirty="0" smtClean="0"/>
              <a:t>.</a:t>
            </a:r>
          </a:p>
          <a:p>
            <a:endParaRPr lang="en-US" baseline="0" dirty="0" smtClean="0"/>
          </a:p>
          <a:p>
            <a:r>
              <a:rPr lang="en-US" baseline="0" dirty="0" smtClean="0"/>
              <a:t>We want your feedback! Especially on- </a:t>
            </a:r>
          </a:p>
          <a:p>
            <a:r>
              <a:rPr lang="en-US" baseline="0" dirty="0" smtClean="0"/>
              <a:t>Your adjustments to the new syntax, and the tool itself! One of the lead developers is here!</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5</a:t>
            </a:fld>
            <a:endParaRPr lang="en-US"/>
          </a:p>
        </p:txBody>
      </p:sp>
    </p:spTree>
    <p:extLst>
      <p:ext uri="{BB962C8B-B14F-4D97-AF65-F5344CB8AC3E}">
        <p14:creationId xmlns:p14="http://schemas.microsoft.com/office/powerpoint/2010/main" val="1492212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tabs: CPO </a:t>
            </a:r>
            <a:r>
              <a:rPr lang="en-US" dirty="0" err="1" smtClean="0"/>
              <a:t>bootstrapworld</a:t>
            </a:r>
            <a:r>
              <a:rPr lang="en-US" dirty="0" smtClean="0"/>
              <a:t> BS2,</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6</a:t>
            </a:fld>
            <a:endParaRPr lang="en-US"/>
          </a:p>
        </p:txBody>
      </p:sp>
    </p:spTree>
    <p:extLst>
      <p:ext uri="{BB962C8B-B14F-4D97-AF65-F5344CB8AC3E}">
        <p14:creationId xmlns:p14="http://schemas.microsoft.com/office/powerpoint/2010/main" val="3816911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One of the first things</a:t>
            </a:r>
            <a:r>
              <a:rPr lang="en-US" sz="1200" kern="1200" baseline="0" dirty="0" smtClean="0">
                <a:solidFill>
                  <a:schemeClr val="tx1"/>
                </a:solidFill>
                <a:effectLst/>
                <a:latin typeface="+mn-lt"/>
                <a:ea typeface="+mn-ea"/>
                <a:cs typeface="+mn-cs"/>
              </a:rPr>
              <a:t> you’ll notice is the phrase “include image” at the top of the screen. </a:t>
            </a:r>
            <a:r>
              <a:rPr lang="en-US" sz="1200" kern="1200" dirty="0" err="1" smtClean="0">
                <a:solidFill>
                  <a:schemeClr val="tx1"/>
                </a:solidFill>
                <a:effectLst/>
                <a:latin typeface="+mn-lt"/>
                <a:ea typeface="+mn-ea"/>
                <a:cs typeface="+mn-cs"/>
              </a:rPr>
              <a:t>Pyret</a:t>
            </a:r>
            <a:r>
              <a:rPr lang="en-US" sz="1200" kern="1200" dirty="0" smtClean="0">
                <a:solidFill>
                  <a:schemeClr val="tx1"/>
                </a:solidFill>
                <a:effectLst/>
                <a:latin typeface="+mn-lt"/>
                <a:ea typeface="+mn-ea"/>
                <a:cs typeface="+mn-cs"/>
              </a:rPr>
              <a:t> has even more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functions than we used in racket for Bootstrap:1, so to keep things simple, we’ve grouped some of these functions into modules. The line include image tells </a:t>
            </a:r>
            <a:r>
              <a:rPr lang="en-US" sz="1200" kern="1200" dirty="0" err="1" smtClean="0">
                <a:solidFill>
                  <a:schemeClr val="tx1"/>
                </a:solidFill>
                <a:effectLst/>
                <a:latin typeface="+mn-lt"/>
                <a:ea typeface="+mn-ea"/>
                <a:cs typeface="+mn-cs"/>
              </a:rPr>
              <a:t>Pyret</a:t>
            </a:r>
            <a:r>
              <a:rPr lang="en-US" sz="1200" kern="1200" dirty="0" smtClean="0">
                <a:solidFill>
                  <a:schemeClr val="tx1"/>
                </a:solidFill>
                <a:effectLst/>
                <a:latin typeface="+mn-lt"/>
                <a:ea typeface="+mn-ea"/>
                <a:cs typeface="+mn-cs"/>
              </a:rPr>
              <a:t> to load all of the functions from the image module so we can use familiar functions like star, triangle, rectangle, put-image, etc..</a:t>
            </a:r>
            <a:endParaRPr lang="en-US" dirty="0" smtClean="0"/>
          </a:p>
          <a:p>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effectLst/>
                <a:latin typeface="+mn-lt"/>
                <a:ea typeface="+mn-ea"/>
                <a:cs typeface="+mn-cs"/>
              </a:rPr>
              <a:t>OUTLINE- why did</a:t>
            </a:r>
            <a:r>
              <a:rPr lang="en-US" sz="1000" kern="1200" baseline="0" dirty="0" smtClean="0">
                <a:solidFill>
                  <a:schemeClr val="tx1"/>
                </a:solidFill>
                <a:effectLst/>
                <a:latin typeface="+mn-lt"/>
                <a:ea typeface="+mn-ea"/>
                <a:cs typeface="+mn-cs"/>
              </a:rPr>
              <a:t> we intentionally choose a bad name?</a:t>
            </a:r>
          </a:p>
          <a:p>
            <a:pPr marL="0" marR="0" indent="0" algn="l" defTabSz="457200" rtl="0" eaLnBrk="1" fontAlgn="auto" latinLnBrk="0" hangingPunct="1">
              <a:lnSpc>
                <a:spcPct val="100000"/>
              </a:lnSpc>
              <a:spcBef>
                <a:spcPts val="0"/>
              </a:spcBef>
              <a:spcAft>
                <a:spcPts val="0"/>
              </a:spcAft>
              <a:buClrTx/>
              <a:buSzTx/>
              <a:buFontTx/>
              <a:buNone/>
              <a:tabLst/>
              <a:defRPr/>
            </a:pPr>
            <a:r>
              <a:rPr lang="en-US" sz="1000" kern="1200" baseline="0" dirty="0" smtClean="0">
                <a:solidFill>
                  <a:schemeClr val="tx1"/>
                </a:solidFill>
                <a:effectLst/>
                <a:latin typeface="+mn-lt"/>
                <a:ea typeface="+mn-ea"/>
                <a:cs typeface="+mn-cs"/>
              </a:rPr>
              <a:t>Pedagogy- names are just names. They don’t mean anything to the computer. Nothing about the name </a:t>
            </a:r>
            <a:r>
              <a:rPr lang="en-US" sz="1000" kern="1200" baseline="0" dirty="0" err="1" smtClean="0">
                <a:solidFill>
                  <a:schemeClr val="tx1"/>
                </a:solidFill>
                <a:effectLst/>
                <a:latin typeface="+mn-lt"/>
                <a:ea typeface="+mn-ea"/>
                <a:cs typeface="+mn-cs"/>
              </a:rPr>
              <a:t>qoutline</a:t>
            </a:r>
            <a:r>
              <a:rPr lang="en-US" sz="1000" kern="1200" baseline="0" dirty="0" smtClean="0">
                <a:solidFill>
                  <a:schemeClr val="tx1"/>
                </a:solidFill>
                <a:effectLst/>
                <a:latin typeface="+mn-lt"/>
                <a:ea typeface="+mn-ea"/>
                <a:cs typeface="+mn-cs"/>
              </a:rPr>
              <a:t> or square that will tell you what kind of an image it </a:t>
            </a:r>
            <a:r>
              <a:rPr lang="en-US" sz="1000" kern="1200" baseline="0" smtClean="0">
                <a:solidFill>
                  <a:schemeClr val="tx1"/>
                </a:solidFill>
                <a:effectLst/>
                <a:latin typeface="+mn-lt"/>
                <a:ea typeface="+mn-ea"/>
                <a:cs typeface="+mn-cs"/>
              </a:rPr>
              <a:t>would be. </a:t>
            </a:r>
            <a:endParaRPr lang="en-US" sz="10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You’ll also notice </a:t>
            </a:r>
            <a:r>
              <a:rPr lang="en-US" sz="1200" kern="1200" dirty="0" smtClean="0">
                <a:solidFill>
                  <a:schemeClr val="tx1"/>
                </a:solidFill>
                <a:effectLst/>
                <a:latin typeface="+mn-lt"/>
                <a:ea typeface="+mn-ea"/>
                <a:cs typeface="+mn-cs"/>
              </a:rPr>
              <a:t>we can write (4 + 5). (But with spaces!!!!) we’ve also made a compromise, because now we mandate parentheses for multiple functions</a:t>
            </a:r>
            <a:r>
              <a:rPr lang="en-US"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FF0BC5C-354C-0748-950A-00735B1767E6}" type="slidenum">
              <a:rPr lang="en-US" smtClean="0"/>
              <a:t>7</a:t>
            </a:fld>
            <a:endParaRPr lang="en-US"/>
          </a:p>
        </p:txBody>
      </p:sp>
    </p:spTree>
    <p:extLst>
      <p:ext uri="{BB962C8B-B14F-4D97-AF65-F5344CB8AC3E}">
        <p14:creationId xmlns:p14="http://schemas.microsoft.com/office/powerpoint/2010/main" val="172667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num-sqrt</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a:t>
            </a:r>
            <a:r>
              <a:rPr lang="en-US" sz="1200" kern="1200" dirty="0" err="1" smtClean="0">
                <a:solidFill>
                  <a:schemeClr val="tx1"/>
                </a:solidFill>
                <a:effectLst/>
                <a:latin typeface="+mn-lt"/>
                <a:ea typeface="+mn-ea"/>
                <a:cs typeface="+mn-cs"/>
              </a:rPr>
              <a:t>Pyret</a:t>
            </a:r>
            <a:r>
              <a:rPr lang="en-US" sz="1200" kern="1200" dirty="0" smtClean="0">
                <a:solidFill>
                  <a:schemeClr val="tx1"/>
                </a:solidFill>
                <a:effectLst/>
                <a:latin typeface="+mn-lt"/>
                <a:ea typeface="+mn-ea"/>
                <a:cs typeface="+mn-cs"/>
              </a:rPr>
              <a:t>, many of the function names force students to be conscious of what inputs they’re taking in</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8</a:t>
            </a:fld>
            <a:endParaRPr lang="en-US"/>
          </a:p>
        </p:txBody>
      </p:sp>
    </p:spTree>
    <p:extLst>
      <p:ext uri="{BB962C8B-B14F-4D97-AF65-F5344CB8AC3E}">
        <p14:creationId xmlns:p14="http://schemas.microsoft.com/office/powerpoint/2010/main" val="593727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Closing: you’ve gotten familiar with </a:t>
            </a:r>
            <a:r>
              <a:rPr lang="en-US" sz="1200" kern="1200" dirty="0" err="1" smtClean="0">
                <a:solidFill>
                  <a:schemeClr val="tx1"/>
                </a:solidFill>
                <a:effectLst/>
                <a:latin typeface="+mn-lt"/>
                <a:ea typeface="+mn-ea"/>
                <a:cs typeface="+mn-cs"/>
              </a:rPr>
              <a:t>Pyret</a:t>
            </a:r>
            <a:r>
              <a:rPr lang="en-US" sz="1200" kern="1200" dirty="0" smtClean="0">
                <a:solidFill>
                  <a:schemeClr val="tx1"/>
                </a:solidFill>
                <a:effectLst/>
                <a:latin typeface="+mn-lt"/>
                <a:ea typeface="+mn-ea"/>
                <a:cs typeface="+mn-cs"/>
              </a:rPr>
              <a:t> syntax, for those familiar with BS1, the design recipe still works, and for those of you who weren’t, you’ll get very familiar with DR soon. </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11</a:t>
            </a:fld>
            <a:endParaRPr lang="en-US"/>
          </a:p>
        </p:txBody>
      </p:sp>
    </p:spTree>
    <p:extLst>
      <p:ext uri="{BB962C8B-B14F-4D97-AF65-F5344CB8AC3E}">
        <p14:creationId xmlns:p14="http://schemas.microsoft.com/office/powerpoint/2010/main" val="1649641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e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pic>
        <p:nvPicPr>
          <p:cNvPr id="3" name="Picture 1" descr="bootstrap-22.jpg"/>
          <p:cNvPicPr>
            <a:picLocks noChangeAspect="1"/>
          </p:cNvPicPr>
          <p:nvPr/>
        </p:nvPicPr>
        <p:blipFill>
          <a:blip r:embed="rId2">
            <a:extLst>
              <a:ext uri="{28A0092B-C50C-407E-A947-70E740481C1C}">
                <a14:useLocalDpi xmlns:a14="http://schemas.microsoft.com/office/drawing/2010/main" val="0"/>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18341603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8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3641660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21"/>
        <p:cNvGrpSpPr/>
        <p:nvPr/>
      </p:nvGrpSpPr>
      <p:grpSpPr>
        <a:xfrm>
          <a:off x="0" y="0"/>
          <a:ext cx="0" cy="0"/>
          <a:chOff x="0" y="0"/>
          <a:chExt cx="0" cy="0"/>
        </a:xfrm>
      </p:grpSpPr>
      <p:sp>
        <p:nvSpPr>
          <p:cNvPr id="4" name="Shape 22"/>
          <p:cNvSpPr>
            <a:spLocks noChangeArrowheads="1"/>
          </p:cNvSpPr>
          <p:nvPr userDrawn="1"/>
        </p:nvSpPr>
        <p:spPr bwMode="auto">
          <a:xfrm>
            <a:off x="0" y="3886200"/>
            <a:ext cx="9144000" cy="29718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18" tIns="45698" rIns="91418" bIns="45698" anchor="ctr"/>
          <a:lstStyle/>
          <a:p>
            <a:endParaRPr lang="en-US"/>
          </a:p>
        </p:txBody>
      </p:sp>
      <p:cxnSp>
        <p:nvCxnSpPr>
          <p:cNvPr id="5" name="Shape 23"/>
          <p:cNvCxnSpPr>
            <a:cxnSpLocks noChangeShapeType="1"/>
          </p:cNvCxnSpPr>
          <p:nvPr userDrawn="1"/>
        </p:nvCxnSpPr>
        <p:spPr bwMode="auto">
          <a:xfrm>
            <a:off x="0" y="3886200"/>
            <a:ext cx="9144000" cy="0"/>
          </a:xfrm>
          <a:prstGeom prst="straightConnector1">
            <a:avLst/>
          </a:prstGeom>
          <a:noFill/>
          <a:ln w="28575">
            <a:solidFill>
              <a:schemeClr val="bg1"/>
            </a:solidFill>
            <a:round/>
            <a:headEnd/>
            <a:tailEnd/>
          </a:ln>
          <a:extLst>
            <a:ext uri="{909E8E84-426E-40dd-AFC4-6F175D3DCCD1}">
              <a14:hiddenFill xmlns:a14="http://schemas.microsoft.com/office/drawing/2010/main">
                <a:noFill/>
              </a14:hiddenFill>
            </a:ext>
          </a:extLst>
        </p:spPr>
      </p:cxnSp>
      <p:sp>
        <p:nvSpPr>
          <p:cNvPr id="24" name="Shape 24"/>
          <p:cNvSpPr txBox="1">
            <a:spLocks noGrp="1"/>
          </p:cNvSpPr>
          <p:nvPr>
            <p:ph type="ctrTitle"/>
          </p:nvPr>
        </p:nvSpPr>
        <p:spPr>
          <a:xfrm>
            <a:off x="685801" y="2157751"/>
            <a:ext cx="7772399" cy="1650599"/>
          </a:xfrm>
          <a:prstGeom prst="rect">
            <a:avLst/>
          </a:prstGeom>
          <a:noFill/>
          <a:ln>
            <a:noFill/>
          </a:ln>
        </p:spPr>
        <p:txBody>
          <a:bodyPr lIns="91418" tIns="91418" rIns="91418" bIns="91418" anchor="b" anchorCtr="0"/>
          <a:lstStyle>
            <a:lvl1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1pPr>
            <a:lvl2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2pPr>
            <a:lvl3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3pPr>
            <a:lvl4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4pPr>
            <a:lvl5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5pPr>
            <a:lvl6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6pPr>
            <a:lvl7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7pPr>
            <a:lvl8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8pPr>
            <a:lvl9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9pPr>
          </a:lstStyle>
          <a:p>
            <a:r>
              <a:rPr lang="en-US" smtClean="0"/>
              <a:t>Click to edit Master title style</a:t>
            </a:r>
            <a:endParaRPr/>
          </a:p>
        </p:txBody>
      </p:sp>
      <p:sp>
        <p:nvSpPr>
          <p:cNvPr id="25" name="Shape 25"/>
          <p:cNvSpPr txBox="1">
            <a:spLocks noGrp="1"/>
          </p:cNvSpPr>
          <p:nvPr>
            <p:ph type="subTitle" idx="1"/>
          </p:nvPr>
        </p:nvSpPr>
        <p:spPr>
          <a:xfrm>
            <a:off x="685801" y="3953037"/>
            <a:ext cx="7772399" cy="1259400"/>
          </a:xfrm>
          <a:prstGeom prst="rect">
            <a:avLst/>
          </a:prstGeom>
          <a:noFill/>
          <a:ln>
            <a:noFill/>
          </a:ln>
        </p:spPr>
        <p:txBody>
          <a:bodyPr lIns="91418" tIns="91418" rIns="91418" bIns="91418"/>
          <a:lstStyle>
            <a:lvl1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1pPr>
            <a:lvl2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2pPr>
            <a:lvl3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3pPr>
            <a:lvl4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4pPr>
            <a:lvl5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5pPr>
            <a:lvl6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6pPr>
            <a:lvl7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7pPr>
            <a:lvl8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8pPr>
            <a:lvl9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9pPr>
          </a:lstStyle>
          <a:p>
            <a:r>
              <a:rPr lang="en-US" dirty="0" smtClean="0"/>
              <a:t>Click to edit Master subtitle style</a:t>
            </a:r>
            <a:endParaRPr dirty="0"/>
          </a:p>
        </p:txBody>
      </p:sp>
    </p:spTree>
    <p:extLst>
      <p:ext uri="{BB962C8B-B14F-4D97-AF65-F5344CB8AC3E}">
        <p14:creationId xmlns:p14="http://schemas.microsoft.com/office/powerpoint/2010/main" val="425598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3_Section Header">
    <p:spTree>
      <p:nvGrpSpPr>
        <p:cNvPr id="1" name=""/>
        <p:cNvGrpSpPr/>
        <p:nvPr/>
      </p:nvGrpSpPr>
      <p:grpSpPr>
        <a:xfrm>
          <a:off x="0" y="0"/>
          <a:ext cx="0" cy="0"/>
          <a:chOff x="0" y="0"/>
          <a:chExt cx="0" cy="0"/>
        </a:xfrm>
      </p:grpSpPr>
      <p:pic>
        <p:nvPicPr>
          <p:cNvPr id="2" name="Picture 1" descr="_MK19640.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9144000" cy="5941391"/>
          </a:xfrm>
          <a:prstGeom prst="rect">
            <a:avLst/>
          </a:prstGeom>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dirty="0" smtClean="0"/>
              <a:t>Click to edit Master title style</a:t>
            </a:r>
            <a:endParaRPr lang="en-US" dirty="0"/>
          </a:p>
        </p:txBody>
      </p:sp>
    </p:spTree>
    <p:extLst>
      <p:ext uri="{BB962C8B-B14F-4D97-AF65-F5344CB8AC3E}">
        <p14:creationId xmlns:p14="http://schemas.microsoft.com/office/powerpoint/2010/main" val="2147760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en-US" smtClean="0"/>
              <a:t>Click to edit Master title style</a:t>
            </a:r>
            <a:endParaRPr lang="en-US" dirty="0"/>
          </a:p>
        </p:txBody>
      </p:sp>
      <p:sp>
        <p:nvSpPr>
          <p:cNvPr id="27" name="Content Placeholder 26"/>
          <p:cNvSpPr>
            <a:spLocks noGrp="1"/>
          </p:cNvSpPr>
          <p:nvPr>
            <p:ph idx="1"/>
          </p:nvPr>
        </p:nvSpPr>
        <p:spPr/>
        <p:txBody>
          <a:bodyPr/>
          <a:lstStyle>
            <a:lvl1pPr>
              <a:buClr>
                <a:schemeClr val="bg1"/>
              </a:buClr>
              <a:defRPr>
                <a:solidFill>
                  <a:srgbClr val="000000"/>
                </a:solidFill>
                <a:latin typeface="Helvetica"/>
                <a:cs typeface="Helvetica"/>
              </a:defRPr>
            </a:lvl1pPr>
            <a:lvl2pPr>
              <a:buClr>
                <a:schemeClr val="bg1"/>
              </a:buClr>
              <a:defRPr>
                <a:solidFill>
                  <a:schemeClr val="bg1"/>
                </a:solidFill>
                <a:latin typeface="Helvetica"/>
                <a:cs typeface="Helvetica"/>
              </a:defRPr>
            </a:lvl2pPr>
            <a:lvl3pPr>
              <a:buClr>
                <a:schemeClr val="bg1"/>
              </a:buClr>
              <a:defRPr>
                <a:solidFill>
                  <a:srgbClr val="000000"/>
                </a:solidFill>
                <a:latin typeface="Helvetica"/>
                <a:cs typeface="Helvetica"/>
              </a:defRPr>
            </a:lvl3pPr>
            <a:lvl4pPr>
              <a:buClr>
                <a:schemeClr val="bg1"/>
              </a:buClr>
              <a:defRPr>
                <a:solidFill>
                  <a:schemeClr val="bg1"/>
                </a:solidFill>
                <a:latin typeface="Helvetica"/>
                <a:cs typeface="Helvetica"/>
              </a:defRPr>
            </a:lvl4pPr>
            <a:lvl5pPr>
              <a:buClr>
                <a:schemeClr val="bg1"/>
              </a:buClr>
              <a:defRPr>
                <a:solidFill>
                  <a:schemeClr val="bg1"/>
                </a:solidFill>
                <a:latin typeface="Helvetica"/>
                <a:cs typeface="Helvetic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24"/>
          <p:cNvSpPr>
            <a:spLocks noGrp="1"/>
          </p:cNvSpPr>
          <p:nvPr>
            <p:ph type="dt" sz="half" idx="10"/>
          </p:nvPr>
        </p:nvSpPr>
        <p:spPr>
          <a:xfrm>
            <a:off x="3048000" y="6477000"/>
            <a:ext cx="2514600" cy="288925"/>
          </a:xfrm>
        </p:spPr>
        <p:txBody>
          <a:bodyPr/>
          <a:lstStyle>
            <a:lvl1pPr algn="l">
              <a:defRPr>
                <a:solidFill>
                  <a:srgbClr val="000000"/>
                </a:solidFill>
              </a:defRPr>
            </a:lvl1pPr>
          </a:lstStyle>
          <a:p>
            <a:fld id="{955EA87C-04DB-DE4F-9899-1E72F7189EAE}" type="datetimeFigureOut">
              <a:rPr lang="en-US" smtClean="0"/>
              <a:t>7/7/16</a:t>
            </a:fld>
            <a:endParaRPr lang="en-US"/>
          </a:p>
        </p:txBody>
      </p:sp>
      <p:sp>
        <p:nvSpPr>
          <p:cNvPr id="5" name="Footer Placeholder 18"/>
          <p:cNvSpPr>
            <a:spLocks noGrp="1"/>
          </p:cNvSpPr>
          <p:nvPr>
            <p:ph type="ftr" sz="quarter" idx="11"/>
          </p:nvPr>
        </p:nvSpPr>
        <p:spPr>
          <a:xfrm>
            <a:off x="152400" y="6477000"/>
            <a:ext cx="2895600" cy="288925"/>
          </a:xfrm>
        </p:spPr>
        <p:txBody>
          <a:bodyPr/>
          <a:lstStyle>
            <a:lvl1pPr algn="l">
              <a:defRPr>
                <a:solidFill>
                  <a:srgbClr val="000000"/>
                </a:solidFill>
              </a:defRPr>
            </a:lvl1pPr>
          </a:lstStyle>
          <a:p>
            <a:endParaRPr lang="en-US"/>
          </a:p>
        </p:txBody>
      </p:sp>
      <p:sp>
        <p:nvSpPr>
          <p:cNvPr id="6" name="Slide Number Placeholder 15"/>
          <p:cNvSpPr>
            <a:spLocks noGrp="1"/>
          </p:cNvSpPr>
          <p:nvPr>
            <p:ph type="sldNum" sz="quarter" idx="12"/>
          </p:nvPr>
        </p:nvSpPr>
        <p:spPr>
          <a:xfrm>
            <a:off x="8229600" y="6473825"/>
            <a:ext cx="758825" cy="247650"/>
          </a:xfrm>
        </p:spPr>
        <p:txBody>
          <a:bodyPr/>
          <a:lstStyle>
            <a:lvl1pPr>
              <a:defRPr/>
            </a:lvl1pPr>
          </a:lstStyle>
          <a:p>
            <a:fld id="{80246D79-457B-6741-B139-1A59FA50F9FC}" type="slidenum">
              <a:rPr lang="en-US" smtClean="0"/>
              <a:t>‹#›</a:t>
            </a:fld>
            <a:endParaRPr lang="en-US"/>
          </a:p>
        </p:txBody>
      </p:sp>
    </p:spTree>
    <p:extLst>
      <p:ext uri="{BB962C8B-B14F-4D97-AF65-F5344CB8AC3E}">
        <p14:creationId xmlns:p14="http://schemas.microsoft.com/office/powerpoint/2010/main" val="1006261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4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878807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5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2556366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1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66892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2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9144000" cy="605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3771913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6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3958582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7_Section Header">
    <p:spTree>
      <p:nvGrpSpPr>
        <p:cNvPr id="1" name=""/>
        <p:cNvGrpSpPr/>
        <p:nvPr/>
      </p:nvGrpSpPr>
      <p:grpSpPr>
        <a:xfrm>
          <a:off x="0" y="0"/>
          <a:ext cx="0" cy="0"/>
          <a:chOff x="0" y="0"/>
          <a:chExt cx="0" cy="0"/>
        </a:xfrm>
      </p:grpSpPr>
      <p:pic>
        <p:nvPicPr>
          <p:cNvPr id="2" name="Picture 1" descr="_MK19650.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897217"/>
          </a:xfrm>
          <a:prstGeom prst="rect">
            <a:avLst/>
          </a:prstGeom>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196907032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Date Placeholder 10"/>
          <p:cNvSpPr>
            <a:spLocks noGrp="1"/>
          </p:cNvSpPr>
          <p:nvPr>
            <p:ph type="dt" sz="half" idx="2"/>
          </p:nvPr>
        </p:nvSpPr>
        <p:spPr>
          <a:xfrm>
            <a:off x="3505200" y="6477000"/>
            <a:ext cx="2514600" cy="288925"/>
          </a:xfrm>
          <a:prstGeom prst="rect">
            <a:avLst/>
          </a:prstGeom>
        </p:spPr>
        <p:txBody>
          <a:bodyPr vert="horz" wrap="square" lIns="91440" tIns="45720" rIns="91440" bIns="45720" numCol="1" anchor="t" anchorCtr="0" compatLnSpc="1">
            <a:prstTxWarp prst="textNoShape">
              <a:avLst/>
            </a:prstTxWarp>
          </a:bodyPr>
          <a:lstStyle>
            <a:lvl1pPr algn="l" eaLnBrk="1" hangingPunct="1">
              <a:defRPr sz="1200">
                <a:solidFill>
                  <a:srgbClr val="D38E27"/>
                </a:solidFill>
              </a:defRPr>
            </a:lvl1pPr>
          </a:lstStyle>
          <a:p>
            <a:fld id="{955EA87C-04DB-DE4F-9899-1E72F7189EAE}" type="datetimeFigureOut">
              <a:rPr lang="en-US" smtClean="0"/>
              <a:t>7/7/16</a:t>
            </a:fld>
            <a:endParaRPr lang="en-US"/>
          </a:p>
        </p:txBody>
      </p:sp>
      <p:sp>
        <p:nvSpPr>
          <p:cNvPr id="28" name="Footer Placeholder 27"/>
          <p:cNvSpPr>
            <a:spLocks noGrp="1"/>
          </p:cNvSpPr>
          <p:nvPr>
            <p:ph type="ftr" sz="quarter" idx="3"/>
          </p:nvPr>
        </p:nvSpPr>
        <p:spPr>
          <a:xfrm>
            <a:off x="152400" y="6477000"/>
            <a:ext cx="3352800" cy="288925"/>
          </a:xfrm>
          <a:prstGeom prst="rect">
            <a:avLst/>
          </a:prstGeom>
        </p:spPr>
        <p:txBody>
          <a:bodyPr vert="horz"/>
          <a:lstStyle>
            <a:lvl1pPr algn="l" eaLnBrk="1" latinLnBrk="0" hangingPunct="1">
              <a:defRPr kumimoji="0" sz="1200">
                <a:solidFill>
                  <a:schemeClr val="accent1">
                    <a:shade val="75000"/>
                  </a:schemeClr>
                </a:solidFill>
                <a:ea typeface="ＭＳ Ｐゴシック" charset="-128"/>
                <a:cs typeface="ＭＳ Ｐゴシック" charset="-128"/>
              </a:defRPr>
            </a:lvl1pPr>
          </a:lstStyle>
          <a:p>
            <a:endParaRPr lang="en-US"/>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fld id="{80246D79-457B-6741-B139-1A59FA50F9FC}" type="slidenum">
              <a:rPr lang="en-US" smtClean="0"/>
              <a:t>‹#›</a:t>
            </a:fld>
            <a:endParaRPr lang="en-US"/>
          </a:p>
        </p:txBody>
      </p:sp>
      <p:sp>
        <p:nvSpPr>
          <p:cNvPr id="1040" name="Text Box 8"/>
          <p:cNvSpPr txBox="1">
            <a:spLocks noChangeArrowheads="1"/>
          </p:cNvSpPr>
          <p:nvPr/>
        </p:nvSpPr>
        <p:spPr bwMode="auto">
          <a:xfrm>
            <a:off x="6781800" y="6172200"/>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smtClean="0"/>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smtClean="0"/>
              <a:t>Click to edit Master title style</a:t>
            </a:r>
            <a:endParaRPr lang="en-US" dirty="0"/>
          </a:p>
        </p:txBody>
      </p:sp>
      <p:pic>
        <p:nvPicPr>
          <p:cNvPr id="2" name="Picture 1" descr="Bootstrap Logo-01.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4800" y="0"/>
            <a:ext cx="1447800" cy="1447800"/>
          </a:xfrm>
          <a:prstGeom prst="rect">
            <a:avLst/>
          </a:prstGeom>
          <a:effectLst>
            <a:outerShdw blurRad="50800" dist="38100" dir="2700000" algn="tl" rotWithShape="0">
              <a:srgbClr val="000000">
                <a:alpha val="43000"/>
              </a:srgbClr>
            </a:outerShdw>
          </a:effectLst>
        </p:spPr>
      </p:pic>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xmlns:p14="http://schemas.microsoft.com/office/powerpoint/2010/main" id="1" dur="indefinite" restart="never" nodeType="tmRoot"/>
      </p:par>
    </p:tnLst>
  </p:timing>
  <p:txStyles>
    <p:titleStyle>
      <a:lvl1pPr algn="r" rtl="0" eaLnBrk="1" fontAlgn="base" hangingPunct="1">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1" fontAlgn="base" hangingPunct="1">
        <a:spcBef>
          <a:spcPct val="0"/>
        </a:spcBef>
        <a:spcAft>
          <a:spcPct val="0"/>
        </a:spcAft>
        <a:defRPr sz="3600" b="1">
          <a:solidFill>
            <a:schemeClr val="tx1"/>
          </a:solidFill>
          <a:latin typeface="Helvetica" charset="0"/>
          <a:ea typeface="ＭＳ Ｐゴシック" charset="-128"/>
          <a:cs typeface="ＭＳ Ｐゴシック" charset="-128"/>
        </a:defRPr>
      </a:lvl2pPr>
      <a:lvl3pPr algn="r" rtl="0" eaLnBrk="1" fontAlgn="base" hangingPunct="1">
        <a:spcBef>
          <a:spcPct val="0"/>
        </a:spcBef>
        <a:spcAft>
          <a:spcPct val="0"/>
        </a:spcAft>
        <a:defRPr sz="3600" b="1">
          <a:solidFill>
            <a:schemeClr val="tx1"/>
          </a:solidFill>
          <a:latin typeface="Helvetica" charset="0"/>
          <a:ea typeface="ＭＳ Ｐゴシック" charset="-128"/>
          <a:cs typeface="ＭＳ Ｐゴシック" charset="-128"/>
        </a:defRPr>
      </a:lvl3pPr>
      <a:lvl4pPr algn="r" rtl="0" eaLnBrk="1" fontAlgn="base" hangingPunct="1">
        <a:spcBef>
          <a:spcPct val="0"/>
        </a:spcBef>
        <a:spcAft>
          <a:spcPct val="0"/>
        </a:spcAft>
        <a:defRPr sz="3600" b="1">
          <a:solidFill>
            <a:schemeClr val="tx1"/>
          </a:solidFill>
          <a:latin typeface="Helvetica" charset="0"/>
          <a:ea typeface="ＭＳ Ｐゴシック" charset="-128"/>
          <a:cs typeface="ＭＳ Ｐゴシック" charset="-128"/>
        </a:defRPr>
      </a:lvl4pPr>
      <a:lvl5pPr algn="r" rtl="0" eaLnBrk="1" fontAlgn="base" hangingPunct="1">
        <a:spcBef>
          <a:spcPct val="0"/>
        </a:spcBef>
        <a:spcAft>
          <a:spcPct val="0"/>
        </a:spcAft>
        <a:defRPr sz="3600" b="1">
          <a:solidFill>
            <a:schemeClr val="tx1"/>
          </a:solidFill>
          <a:latin typeface="Helvetica" charset="0"/>
          <a:ea typeface="ＭＳ Ｐゴシック" charset="-128"/>
          <a:cs typeface="ＭＳ Ｐゴシック" charset="-128"/>
        </a:defRPr>
      </a:lvl5pPr>
      <a:lvl6pPr marL="457200" algn="l" rtl="0" eaLnBrk="1" fontAlgn="base" hangingPunct="1">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eaLnBrk="1" fontAlgn="base" hangingPunct="1">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eaLnBrk="1" fontAlgn="base" hangingPunct="1">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eaLnBrk="1" fontAlgn="base" hangingPunct="1">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1" fontAlgn="base" hangingPunct="1">
        <a:spcBef>
          <a:spcPct val="20000"/>
        </a:spcBef>
        <a:spcAft>
          <a:spcPct val="0"/>
        </a:spcAft>
        <a:buClr>
          <a:schemeClr val="tx1"/>
        </a:buClr>
        <a:buSzPct val="70000"/>
        <a:buFont typeface="Wingdings" charset="0"/>
        <a:buChar char="§"/>
        <a:defRPr sz="2800" kern="1200">
          <a:solidFill>
            <a:srgbClr val="000000"/>
          </a:solidFill>
          <a:latin typeface="Helvetica"/>
          <a:ea typeface="ＭＳ Ｐゴシック" charset="-128"/>
          <a:cs typeface="Helvetica"/>
        </a:defRPr>
      </a:lvl1pPr>
      <a:lvl2pPr marL="742950" indent="-285750" algn="l" rtl="0" eaLnBrk="1" fontAlgn="base" hangingPunct="1">
        <a:spcBef>
          <a:spcPct val="20000"/>
        </a:spcBef>
        <a:spcAft>
          <a:spcPct val="0"/>
        </a:spcAft>
        <a:buClr>
          <a:schemeClr val="tx1"/>
        </a:buClr>
        <a:buSzPct val="70000"/>
        <a:buFont typeface="Wingdings" charset="0"/>
        <a:buChar char="§"/>
        <a:defRPr sz="2400" kern="1200">
          <a:solidFill>
            <a:srgbClr val="000000"/>
          </a:solidFill>
          <a:latin typeface="Helvetica"/>
          <a:ea typeface="ＭＳ Ｐゴシック" charset="-128"/>
          <a:cs typeface="Helvetica"/>
        </a:defRPr>
      </a:lvl2pPr>
      <a:lvl3pPr marL="1143000" indent="-228600" algn="l" rtl="0" eaLnBrk="1" fontAlgn="base" hangingPunct="1">
        <a:spcBef>
          <a:spcPct val="20000"/>
        </a:spcBef>
        <a:spcAft>
          <a:spcPct val="0"/>
        </a:spcAft>
        <a:buClr>
          <a:schemeClr val="tx1"/>
        </a:buClr>
        <a:buSzPct val="70000"/>
        <a:buFont typeface="Wingdings" charset="0"/>
        <a:buChar char="§"/>
        <a:defRPr sz="2000" kern="1200">
          <a:solidFill>
            <a:srgbClr val="000000"/>
          </a:solidFill>
          <a:latin typeface="Helvetica"/>
          <a:ea typeface="ＭＳ Ｐゴシック" charset="-128"/>
          <a:cs typeface="Helvetica"/>
        </a:defRPr>
      </a:lvl3pPr>
      <a:lvl4pPr marL="1600200" indent="-228600" algn="l" rtl="0" eaLnBrk="1" fontAlgn="base" hangingPunct="1">
        <a:spcBef>
          <a:spcPct val="20000"/>
        </a:spcBef>
        <a:spcAft>
          <a:spcPct val="0"/>
        </a:spcAft>
        <a:buClr>
          <a:schemeClr val="tx1"/>
        </a:buClr>
        <a:buSzPct val="70000"/>
        <a:buFont typeface="Wingdings" charset="0"/>
        <a:buChar char="§"/>
        <a:defRPr kern="1200">
          <a:solidFill>
            <a:srgbClr val="000000"/>
          </a:solidFill>
          <a:latin typeface="Helvetica"/>
          <a:ea typeface="ＭＳ Ｐゴシック" charset="-128"/>
          <a:cs typeface="Helvetica"/>
        </a:defRPr>
      </a:lvl4pPr>
      <a:lvl5pPr marL="2057400" indent="-228600" algn="l" rtl="0" eaLnBrk="1" fontAlgn="base" hangingPunct="1">
        <a:spcBef>
          <a:spcPct val="20000"/>
        </a:spcBef>
        <a:spcAft>
          <a:spcPct val="0"/>
        </a:spcAft>
        <a:buClr>
          <a:schemeClr val="tx1"/>
        </a:buClr>
        <a:buSzPct val="60000"/>
        <a:buFont typeface="Wingdings" charset="0"/>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5" Type="http://schemas.openxmlformats.org/officeDocument/2006/relationships/image" Target="../media/image15.tiff"/><Relationship Id="rId6" Type="http://schemas.openxmlformats.org/officeDocument/2006/relationships/image" Target="../media/image16.tiff"/><Relationship Id="rId7" Type="http://schemas.openxmlformats.org/officeDocument/2006/relationships/image" Target="../media/image17.tiff"/><Relationship Id="rId8" Type="http://schemas.openxmlformats.org/officeDocument/2006/relationships/image" Target="../media/image18.tiff"/><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5" Type="http://schemas.openxmlformats.org/officeDocument/2006/relationships/image" Target="../media/image15.tiff"/><Relationship Id="rId6" Type="http://schemas.openxmlformats.org/officeDocument/2006/relationships/image" Target="../media/image16.tiff"/><Relationship Id="rId7" Type="http://schemas.openxmlformats.org/officeDocument/2006/relationships/image" Target="../media/image17.tiff"/><Relationship Id="rId8" Type="http://schemas.openxmlformats.org/officeDocument/2006/relationships/image" Target="../media/image18.tiff"/><Relationship Id="rId9" Type="http://schemas.openxmlformats.org/officeDocument/2006/relationships/image" Target="../media/image19.emf"/><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tiff"/><Relationship Id="rId5"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1.png"/><Relationship Id="rId3"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64777" y="2157751"/>
            <a:ext cx="7893424" cy="1650599"/>
          </a:xfrm>
        </p:spPr>
        <p:txBody>
          <a:bodyPr/>
          <a:lstStyle/>
          <a:p>
            <a:r>
              <a:rPr lang="en-US" dirty="0" smtClean="0"/>
              <a:t>Bootstrap:2</a:t>
            </a:r>
            <a:endParaRPr lang="en-US" dirty="0"/>
          </a:p>
        </p:txBody>
      </p:sp>
      <p:sp>
        <p:nvSpPr>
          <p:cNvPr id="3" name="Subtitle 2"/>
          <p:cNvSpPr>
            <a:spLocks noGrp="1"/>
          </p:cNvSpPr>
          <p:nvPr>
            <p:ph type="subTitle" idx="1"/>
          </p:nvPr>
        </p:nvSpPr>
        <p:spPr/>
        <p:txBody>
          <a:bodyPr/>
          <a:lstStyle/>
          <a:p>
            <a:r>
              <a:rPr lang="en-US" dirty="0" smtClean="0"/>
              <a:t>Building on a foundation</a:t>
            </a:r>
            <a:endParaRPr lang="en-US" dirty="0"/>
          </a:p>
        </p:txBody>
      </p:sp>
    </p:spTree>
    <p:extLst>
      <p:ext uri="{BB962C8B-B14F-4D97-AF65-F5344CB8AC3E}">
        <p14:creationId xmlns:p14="http://schemas.microsoft.com/office/powerpoint/2010/main" val="414746091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Design Recipe</a:t>
            </a:r>
            <a:endParaRPr lang="en-US" dirty="0"/>
          </a:p>
        </p:txBody>
      </p:sp>
      <p:pic>
        <p:nvPicPr>
          <p:cNvPr id="5" name="Content Placeholder 4" descr="Screenshot 2015-08-17 21.16.16.png"/>
          <p:cNvPicPr>
            <a:picLocks noGrp="1" noChangeAspect="1"/>
          </p:cNvPicPr>
          <p:nvPr>
            <p:ph idx="1"/>
          </p:nvPr>
        </p:nvPicPr>
        <p:blipFill>
          <a:blip r:embed="rId2">
            <a:extLst>
              <a:ext uri="{28A0092B-C50C-407E-A947-70E740481C1C}">
                <a14:useLocalDpi xmlns:a14="http://schemas.microsoft.com/office/drawing/2010/main" val="0"/>
              </a:ext>
            </a:extLst>
          </a:blip>
          <a:srcRect t="1467" b="1467"/>
          <a:stretch>
            <a:fillRect/>
          </a:stretch>
        </p:blipFill>
        <p:spPr>
          <a:xfrm>
            <a:off x="0" y="1605488"/>
            <a:ext cx="9144000" cy="5130116"/>
          </a:xfrm>
        </p:spPr>
      </p:pic>
      <p:sp>
        <p:nvSpPr>
          <p:cNvPr id="7" name="TextBox 6"/>
          <p:cNvSpPr txBox="1"/>
          <p:nvPr/>
        </p:nvSpPr>
        <p:spPr>
          <a:xfrm>
            <a:off x="502357" y="1545723"/>
            <a:ext cx="1346200" cy="584776"/>
          </a:xfrm>
          <a:prstGeom prst="rect">
            <a:avLst/>
          </a:prstGeom>
          <a:noFill/>
        </p:spPr>
        <p:txBody>
          <a:bodyPr wrap="square" rtlCol="0">
            <a:spAutoFit/>
          </a:bodyPr>
          <a:lstStyle/>
          <a:p>
            <a:r>
              <a:rPr lang="en-US" sz="3200" dirty="0" smtClean="0">
                <a:solidFill>
                  <a:srgbClr val="000000"/>
                </a:solidFill>
                <a:latin typeface="Trebuchet MS"/>
                <a:cs typeface="Trebuchet MS"/>
              </a:rPr>
              <a:t>triple</a:t>
            </a:r>
            <a:endParaRPr lang="en-US" sz="3200" dirty="0">
              <a:solidFill>
                <a:srgbClr val="000000"/>
              </a:solidFill>
              <a:latin typeface="Trebuchet MS"/>
              <a:cs typeface="Trebuchet MS"/>
            </a:endParaRPr>
          </a:p>
        </p:txBody>
      </p:sp>
      <p:sp>
        <p:nvSpPr>
          <p:cNvPr id="8" name="TextBox 7"/>
          <p:cNvSpPr txBox="1"/>
          <p:nvPr/>
        </p:nvSpPr>
        <p:spPr>
          <a:xfrm>
            <a:off x="925690" y="4701110"/>
            <a:ext cx="1213557" cy="584776"/>
          </a:xfrm>
          <a:prstGeom prst="rect">
            <a:avLst/>
          </a:prstGeom>
          <a:noFill/>
        </p:spPr>
        <p:txBody>
          <a:bodyPr wrap="square" rtlCol="0">
            <a:spAutoFit/>
          </a:bodyPr>
          <a:lstStyle/>
          <a:p>
            <a:r>
              <a:rPr lang="en-US" sz="3200" dirty="0" smtClean="0">
                <a:solidFill>
                  <a:srgbClr val="000000"/>
                </a:solidFill>
                <a:latin typeface="Trebuchet MS"/>
                <a:cs typeface="Trebuchet MS"/>
              </a:rPr>
              <a:t>triple</a:t>
            </a:r>
            <a:endParaRPr lang="en-US" sz="3200" dirty="0">
              <a:solidFill>
                <a:srgbClr val="000000"/>
              </a:solidFill>
              <a:latin typeface="Trebuchet MS"/>
              <a:cs typeface="Trebuchet MS"/>
            </a:endParaRPr>
          </a:p>
        </p:txBody>
      </p:sp>
      <p:sp>
        <p:nvSpPr>
          <p:cNvPr id="9" name="TextBox 8"/>
          <p:cNvSpPr txBox="1"/>
          <p:nvPr/>
        </p:nvSpPr>
        <p:spPr>
          <a:xfrm>
            <a:off x="925690" y="3556439"/>
            <a:ext cx="1213557" cy="584776"/>
          </a:xfrm>
          <a:prstGeom prst="rect">
            <a:avLst/>
          </a:prstGeom>
          <a:noFill/>
        </p:spPr>
        <p:txBody>
          <a:bodyPr wrap="square" rtlCol="0">
            <a:spAutoFit/>
          </a:bodyPr>
          <a:lstStyle/>
          <a:p>
            <a:r>
              <a:rPr lang="en-US" sz="3200" dirty="0" smtClean="0">
                <a:solidFill>
                  <a:srgbClr val="000000"/>
                </a:solidFill>
                <a:latin typeface="Trebuchet MS"/>
                <a:cs typeface="Trebuchet MS"/>
              </a:rPr>
              <a:t>triple</a:t>
            </a:r>
            <a:endParaRPr lang="en-US" sz="3200" dirty="0">
              <a:solidFill>
                <a:srgbClr val="000000"/>
              </a:solidFill>
              <a:latin typeface="Trebuchet MS"/>
              <a:cs typeface="Trebuchet MS"/>
            </a:endParaRPr>
          </a:p>
        </p:txBody>
      </p:sp>
      <p:sp>
        <p:nvSpPr>
          <p:cNvPr id="12" name="TextBox 11"/>
          <p:cNvSpPr txBox="1"/>
          <p:nvPr/>
        </p:nvSpPr>
        <p:spPr>
          <a:xfrm>
            <a:off x="3237089" y="1545723"/>
            <a:ext cx="1828799" cy="584776"/>
          </a:xfrm>
          <a:prstGeom prst="rect">
            <a:avLst/>
          </a:prstGeom>
          <a:noFill/>
        </p:spPr>
        <p:txBody>
          <a:bodyPr wrap="square" rtlCol="0">
            <a:spAutoFit/>
          </a:bodyPr>
          <a:lstStyle/>
          <a:p>
            <a:r>
              <a:rPr lang="en-US" sz="3200" dirty="0" smtClean="0">
                <a:solidFill>
                  <a:srgbClr val="000000"/>
                </a:solidFill>
                <a:latin typeface="Trebuchet MS"/>
                <a:cs typeface="Trebuchet MS"/>
              </a:rPr>
              <a:t>Number</a:t>
            </a:r>
            <a:endParaRPr lang="en-US" sz="3200" dirty="0">
              <a:solidFill>
                <a:srgbClr val="000000"/>
              </a:solidFill>
              <a:latin typeface="Trebuchet MS"/>
              <a:cs typeface="Trebuchet MS"/>
            </a:endParaRPr>
          </a:p>
        </p:txBody>
      </p:sp>
      <p:sp>
        <p:nvSpPr>
          <p:cNvPr id="13" name="TextBox 12"/>
          <p:cNvSpPr txBox="1"/>
          <p:nvPr/>
        </p:nvSpPr>
        <p:spPr>
          <a:xfrm>
            <a:off x="6028268" y="1545723"/>
            <a:ext cx="2170288" cy="584776"/>
          </a:xfrm>
          <a:prstGeom prst="rect">
            <a:avLst/>
          </a:prstGeom>
          <a:noFill/>
        </p:spPr>
        <p:txBody>
          <a:bodyPr wrap="square" rtlCol="0">
            <a:spAutoFit/>
          </a:bodyPr>
          <a:lstStyle/>
          <a:p>
            <a:r>
              <a:rPr lang="en-US" sz="3200" dirty="0" smtClean="0">
                <a:solidFill>
                  <a:srgbClr val="000000"/>
                </a:solidFill>
                <a:latin typeface="Trebuchet MS"/>
                <a:cs typeface="Trebuchet MS"/>
              </a:rPr>
              <a:t>Number</a:t>
            </a:r>
            <a:endParaRPr lang="en-US" sz="3200" dirty="0">
              <a:solidFill>
                <a:srgbClr val="000000"/>
              </a:solidFill>
              <a:latin typeface="Trebuchet MS"/>
              <a:cs typeface="Trebuchet MS"/>
            </a:endParaRPr>
          </a:p>
        </p:txBody>
      </p:sp>
      <p:sp>
        <p:nvSpPr>
          <p:cNvPr id="14" name="TextBox 13"/>
          <p:cNvSpPr txBox="1"/>
          <p:nvPr/>
        </p:nvSpPr>
        <p:spPr>
          <a:xfrm>
            <a:off x="925690" y="2988240"/>
            <a:ext cx="1346200" cy="584776"/>
          </a:xfrm>
          <a:prstGeom prst="rect">
            <a:avLst/>
          </a:prstGeom>
          <a:noFill/>
        </p:spPr>
        <p:txBody>
          <a:bodyPr wrap="square" rtlCol="0">
            <a:spAutoFit/>
          </a:bodyPr>
          <a:lstStyle/>
          <a:p>
            <a:r>
              <a:rPr lang="en-US" sz="3200" dirty="0" smtClean="0">
                <a:solidFill>
                  <a:srgbClr val="000000"/>
                </a:solidFill>
                <a:latin typeface="Trebuchet MS"/>
                <a:cs typeface="Trebuchet MS"/>
              </a:rPr>
              <a:t>triple</a:t>
            </a:r>
            <a:endParaRPr lang="en-US" sz="3200" dirty="0">
              <a:solidFill>
                <a:srgbClr val="000000"/>
              </a:solidFill>
              <a:latin typeface="Trebuchet MS"/>
              <a:cs typeface="Trebuchet MS"/>
            </a:endParaRPr>
          </a:p>
        </p:txBody>
      </p:sp>
      <p:sp>
        <p:nvSpPr>
          <p:cNvPr id="16" name="TextBox 15"/>
          <p:cNvSpPr txBox="1"/>
          <p:nvPr/>
        </p:nvSpPr>
        <p:spPr>
          <a:xfrm>
            <a:off x="2446868" y="2998049"/>
            <a:ext cx="671688" cy="584776"/>
          </a:xfrm>
          <a:prstGeom prst="rect">
            <a:avLst/>
          </a:prstGeom>
          <a:noFill/>
        </p:spPr>
        <p:txBody>
          <a:bodyPr wrap="square" rtlCol="0">
            <a:spAutoFit/>
          </a:bodyPr>
          <a:lstStyle/>
          <a:p>
            <a:r>
              <a:rPr lang="en-US" sz="3200" dirty="0">
                <a:solidFill>
                  <a:srgbClr val="000000"/>
                </a:solidFill>
                <a:latin typeface="Trebuchet MS"/>
                <a:cs typeface="Trebuchet MS"/>
              </a:rPr>
              <a:t>6</a:t>
            </a:r>
          </a:p>
        </p:txBody>
      </p:sp>
      <p:sp>
        <p:nvSpPr>
          <p:cNvPr id="17" name="TextBox 16"/>
          <p:cNvSpPr txBox="1"/>
          <p:nvPr/>
        </p:nvSpPr>
        <p:spPr>
          <a:xfrm>
            <a:off x="2379136" y="3592278"/>
            <a:ext cx="739420" cy="584776"/>
          </a:xfrm>
          <a:prstGeom prst="rect">
            <a:avLst/>
          </a:prstGeom>
          <a:noFill/>
        </p:spPr>
        <p:txBody>
          <a:bodyPr wrap="square" rtlCol="0">
            <a:spAutoFit/>
          </a:bodyPr>
          <a:lstStyle/>
          <a:p>
            <a:r>
              <a:rPr lang="en-US" sz="3200" dirty="0" smtClean="0">
                <a:solidFill>
                  <a:srgbClr val="000000"/>
                </a:solidFill>
                <a:latin typeface="Trebuchet MS"/>
                <a:cs typeface="Trebuchet MS"/>
              </a:rPr>
              <a:t>13</a:t>
            </a:r>
            <a:endParaRPr lang="en-US" sz="3200" dirty="0">
              <a:solidFill>
                <a:srgbClr val="000000"/>
              </a:solidFill>
              <a:latin typeface="Trebuchet MS"/>
              <a:cs typeface="Trebuchet MS"/>
            </a:endParaRPr>
          </a:p>
        </p:txBody>
      </p:sp>
      <p:sp>
        <p:nvSpPr>
          <p:cNvPr id="22" name="Rectangle 21"/>
          <p:cNvSpPr/>
          <p:nvPr/>
        </p:nvSpPr>
        <p:spPr>
          <a:xfrm>
            <a:off x="2446868" y="2988240"/>
            <a:ext cx="544688" cy="1329760"/>
          </a:xfrm>
          <a:prstGeom prst="rect">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5065888" y="3035724"/>
            <a:ext cx="1346200" cy="584776"/>
          </a:xfrm>
          <a:prstGeom prst="rect">
            <a:avLst/>
          </a:prstGeom>
          <a:noFill/>
        </p:spPr>
        <p:txBody>
          <a:bodyPr wrap="square" rtlCol="0">
            <a:spAutoFit/>
          </a:bodyPr>
          <a:lstStyle/>
          <a:p>
            <a:r>
              <a:rPr lang="en-US" sz="3200" dirty="0" smtClean="0">
                <a:solidFill>
                  <a:srgbClr val="000000"/>
                </a:solidFill>
                <a:latin typeface="Trebuchet MS"/>
                <a:cs typeface="Trebuchet MS"/>
              </a:rPr>
              <a:t>6 * 3</a:t>
            </a:r>
            <a:endParaRPr lang="en-US" sz="3200" dirty="0">
              <a:solidFill>
                <a:srgbClr val="000000"/>
              </a:solidFill>
              <a:latin typeface="Trebuchet MS"/>
              <a:cs typeface="Trebuchet MS"/>
            </a:endParaRPr>
          </a:p>
        </p:txBody>
      </p:sp>
      <p:sp>
        <p:nvSpPr>
          <p:cNvPr id="19" name="TextBox 18"/>
          <p:cNvSpPr txBox="1"/>
          <p:nvPr/>
        </p:nvSpPr>
        <p:spPr>
          <a:xfrm>
            <a:off x="4873980" y="3620500"/>
            <a:ext cx="1377241" cy="584776"/>
          </a:xfrm>
          <a:prstGeom prst="rect">
            <a:avLst/>
          </a:prstGeom>
          <a:noFill/>
        </p:spPr>
        <p:txBody>
          <a:bodyPr wrap="square" rtlCol="0">
            <a:spAutoFit/>
          </a:bodyPr>
          <a:lstStyle/>
          <a:p>
            <a:r>
              <a:rPr lang="en-US" sz="3200" dirty="0" smtClean="0">
                <a:solidFill>
                  <a:srgbClr val="000000"/>
                </a:solidFill>
                <a:latin typeface="Trebuchet MS"/>
                <a:cs typeface="Trebuchet MS"/>
              </a:rPr>
              <a:t>13 * 3</a:t>
            </a:r>
            <a:endParaRPr lang="en-US" sz="3200" dirty="0">
              <a:solidFill>
                <a:srgbClr val="000000"/>
              </a:solidFill>
              <a:latin typeface="Trebuchet MS"/>
              <a:cs typeface="Trebuchet MS"/>
            </a:endParaRPr>
          </a:p>
        </p:txBody>
      </p:sp>
      <p:sp>
        <p:nvSpPr>
          <p:cNvPr id="23" name="Rectangle 22"/>
          <p:cNvSpPr/>
          <p:nvPr/>
        </p:nvSpPr>
        <p:spPr>
          <a:xfrm>
            <a:off x="4873980" y="3035724"/>
            <a:ext cx="544688" cy="1329760"/>
          </a:xfrm>
          <a:prstGeom prst="rect">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Callout 23"/>
          <p:cNvSpPr/>
          <p:nvPr/>
        </p:nvSpPr>
        <p:spPr>
          <a:xfrm>
            <a:off x="2991556" y="2344280"/>
            <a:ext cx="1405467" cy="691444"/>
          </a:xfrm>
          <a:prstGeom prst="wedgeEllipseCallout">
            <a:avLst>
              <a:gd name="adj1" fmla="val -51957"/>
              <a:gd name="adj2" fmla="val 74745"/>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Callout 24"/>
          <p:cNvSpPr/>
          <p:nvPr/>
        </p:nvSpPr>
        <p:spPr>
          <a:xfrm>
            <a:off x="2991556" y="2344280"/>
            <a:ext cx="1405467" cy="691444"/>
          </a:xfrm>
          <a:prstGeom prst="wedgeEllipseCallout">
            <a:avLst>
              <a:gd name="adj1" fmla="val 81577"/>
              <a:gd name="adj2" fmla="val 48214"/>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solidFill>
                  <a:schemeClr val="tx1"/>
                </a:solidFill>
              </a:rPr>
              <a:t>n</a:t>
            </a:r>
          </a:p>
        </p:txBody>
      </p:sp>
      <p:sp>
        <p:nvSpPr>
          <p:cNvPr id="26" name="TextBox 25"/>
          <p:cNvSpPr txBox="1"/>
          <p:nvPr/>
        </p:nvSpPr>
        <p:spPr>
          <a:xfrm>
            <a:off x="3118556" y="4730018"/>
            <a:ext cx="1213557" cy="584776"/>
          </a:xfrm>
          <a:prstGeom prst="rect">
            <a:avLst/>
          </a:prstGeom>
          <a:noFill/>
        </p:spPr>
        <p:txBody>
          <a:bodyPr wrap="square" rtlCol="0">
            <a:spAutoFit/>
          </a:bodyPr>
          <a:lstStyle/>
          <a:p>
            <a:r>
              <a:rPr lang="en-US" sz="3200" dirty="0">
                <a:solidFill>
                  <a:srgbClr val="000000"/>
                </a:solidFill>
                <a:latin typeface="Trebuchet MS"/>
                <a:cs typeface="Trebuchet MS"/>
              </a:rPr>
              <a:t>n</a:t>
            </a:r>
          </a:p>
        </p:txBody>
      </p:sp>
      <p:sp>
        <p:nvSpPr>
          <p:cNvPr id="27" name="TextBox 26"/>
          <p:cNvSpPr txBox="1"/>
          <p:nvPr/>
        </p:nvSpPr>
        <p:spPr>
          <a:xfrm>
            <a:off x="2511777" y="5455083"/>
            <a:ext cx="1213557" cy="584776"/>
          </a:xfrm>
          <a:prstGeom prst="rect">
            <a:avLst/>
          </a:prstGeom>
          <a:noFill/>
        </p:spPr>
        <p:txBody>
          <a:bodyPr wrap="square" rtlCol="0">
            <a:spAutoFit/>
          </a:bodyPr>
          <a:lstStyle/>
          <a:p>
            <a:r>
              <a:rPr lang="en-US" sz="3200" dirty="0" smtClean="0">
                <a:solidFill>
                  <a:srgbClr val="000000"/>
                </a:solidFill>
                <a:latin typeface="Trebuchet MS"/>
                <a:cs typeface="Trebuchet MS"/>
              </a:rPr>
              <a:t>n * 3</a:t>
            </a:r>
            <a:endParaRPr lang="en-US" sz="3200" dirty="0">
              <a:solidFill>
                <a:srgbClr val="000000"/>
              </a:solidFill>
              <a:latin typeface="Trebuchet MS"/>
              <a:cs typeface="Trebuchet MS"/>
            </a:endParaRPr>
          </a:p>
        </p:txBody>
      </p:sp>
    </p:spTree>
    <p:extLst>
      <p:ext uri="{BB962C8B-B14F-4D97-AF65-F5344CB8AC3E}">
        <p14:creationId xmlns:p14="http://schemas.microsoft.com/office/powerpoint/2010/main" val="34571438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2" grpId="0" animBg="1"/>
      <p:bldP spid="23" grpId="0" animBg="1"/>
      <p:bldP spid="24" grpId="0" animBg="1"/>
      <p:bldP spid="25" grpId="0" animBg="1"/>
      <p:bldP spid="26" grpId="0"/>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Design Recipe</a:t>
            </a:r>
            <a:endParaRPr lang="en-US" dirty="0"/>
          </a:p>
        </p:txBody>
      </p:sp>
      <p:pic>
        <p:nvPicPr>
          <p:cNvPr id="5" name="Content Placeholder 4" descr="Screenshot 2015-08-17 21.16.16.png"/>
          <p:cNvPicPr>
            <a:picLocks noGrp="1" noChangeAspect="1"/>
          </p:cNvPicPr>
          <p:nvPr>
            <p:ph idx="1"/>
          </p:nvPr>
        </p:nvPicPr>
        <p:blipFill>
          <a:blip r:embed="rId3">
            <a:extLst>
              <a:ext uri="{28A0092B-C50C-407E-A947-70E740481C1C}">
                <a14:useLocalDpi xmlns:a14="http://schemas.microsoft.com/office/drawing/2010/main" val="0"/>
              </a:ext>
            </a:extLst>
          </a:blip>
          <a:srcRect t="1467" b="1467"/>
          <a:stretch>
            <a:fillRect/>
          </a:stretch>
        </p:blipFill>
        <p:spPr>
          <a:xfrm>
            <a:off x="0" y="1605488"/>
            <a:ext cx="9144000" cy="5130116"/>
          </a:xfrm>
        </p:spPr>
      </p:pic>
      <p:sp>
        <p:nvSpPr>
          <p:cNvPr id="7" name="TextBox 6"/>
          <p:cNvSpPr txBox="1"/>
          <p:nvPr/>
        </p:nvSpPr>
        <p:spPr>
          <a:xfrm>
            <a:off x="502357" y="1518829"/>
            <a:ext cx="1346200" cy="584776"/>
          </a:xfrm>
          <a:prstGeom prst="rect">
            <a:avLst/>
          </a:prstGeom>
          <a:noFill/>
        </p:spPr>
        <p:txBody>
          <a:bodyPr wrap="square" rtlCol="0">
            <a:spAutoFit/>
          </a:bodyPr>
          <a:lstStyle/>
          <a:p>
            <a:r>
              <a:rPr lang="en-US" sz="3200" dirty="0" err="1" smtClean="0">
                <a:solidFill>
                  <a:srgbClr val="000000"/>
                </a:solidFill>
                <a:latin typeface="Trebuchet MS"/>
                <a:cs typeface="Trebuchet MS"/>
              </a:rPr>
              <a:t>gt</a:t>
            </a:r>
            <a:endParaRPr lang="en-US" sz="3200" dirty="0">
              <a:solidFill>
                <a:srgbClr val="000000"/>
              </a:solidFill>
              <a:latin typeface="Trebuchet MS"/>
              <a:cs typeface="Trebuchet MS"/>
            </a:endParaRPr>
          </a:p>
        </p:txBody>
      </p:sp>
      <p:sp>
        <p:nvSpPr>
          <p:cNvPr id="8" name="TextBox 7"/>
          <p:cNvSpPr txBox="1"/>
          <p:nvPr/>
        </p:nvSpPr>
        <p:spPr>
          <a:xfrm>
            <a:off x="1979792" y="4746925"/>
            <a:ext cx="705556" cy="584776"/>
          </a:xfrm>
          <a:prstGeom prst="rect">
            <a:avLst/>
          </a:prstGeom>
          <a:noFill/>
        </p:spPr>
        <p:txBody>
          <a:bodyPr wrap="square" rtlCol="0">
            <a:spAutoFit/>
          </a:bodyPr>
          <a:lstStyle/>
          <a:p>
            <a:r>
              <a:rPr lang="en-US" sz="3200" dirty="0" err="1" smtClean="0">
                <a:solidFill>
                  <a:srgbClr val="000000"/>
                </a:solidFill>
                <a:latin typeface="Trebuchet MS"/>
                <a:cs typeface="Trebuchet MS"/>
              </a:rPr>
              <a:t>gt</a:t>
            </a:r>
            <a:endParaRPr lang="en-US" sz="3200" dirty="0">
              <a:solidFill>
                <a:srgbClr val="000000"/>
              </a:solidFill>
              <a:latin typeface="Trebuchet MS"/>
              <a:cs typeface="Trebuchet MS"/>
            </a:endParaRPr>
          </a:p>
        </p:txBody>
      </p:sp>
      <p:sp>
        <p:nvSpPr>
          <p:cNvPr id="9" name="TextBox 8"/>
          <p:cNvSpPr txBox="1"/>
          <p:nvPr/>
        </p:nvSpPr>
        <p:spPr>
          <a:xfrm>
            <a:off x="1471791" y="3597375"/>
            <a:ext cx="1213557" cy="584776"/>
          </a:xfrm>
          <a:prstGeom prst="rect">
            <a:avLst/>
          </a:prstGeom>
          <a:noFill/>
        </p:spPr>
        <p:txBody>
          <a:bodyPr wrap="square" rtlCol="0">
            <a:spAutoFit/>
          </a:bodyPr>
          <a:lstStyle/>
          <a:p>
            <a:r>
              <a:rPr lang="en-US" sz="3200" dirty="0" err="1" smtClean="0">
                <a:solidFill>
                  <a:srgbClr val="000000"/>
                </a:solidFill>
                <a:latin typeface="Trebuchet MS"/>
                <a:cs typeface="Trebuchet MS"/>
              </a:rPr>
              <a:t>gt</a:t>
            </a:r>
            <a:endParaRPr lang="en-US" sz="3200" dirty="0">
              <a:solidFill>
                <a:srgbClr val="000000"/>
              </a:solidFill>
              <a:latin typeface="Trebuchet MS"/>
              <a:cs typeface="Trebuchet MS"/>
            </a:endParaRPr>
          </a:p>
        </p:txBody>
      </p:sp>
      <p:sp>
        <p:nvSpPr>
          <p:cNvPr id="12" name="TextBox 11"/>
          <p:cNvSpPr txBox="1"/>
          <p:nvPr/>
        </p:nvSpPr>
        <p:spPr>
          <a:xfrm>
            <a:off x="3237089" y="1518829"/>
            <a:ext cx="1828799" cy="584776"/>
          </a:xfrm>
          <a:prstGeom prst="rect">
            <a:avLst/>
          </a:prstGeom>
          <a:noFill/>
        </p:spPr>
        <p:txBody>
          <a:bodyPr wrap="square" rtlCol="0">
            <a:spAutoFit/>
          </a:bodyPr>
          <a:lstStyle/>
          <a:p>
            <a:r>
              <a:rPr lang="en-US" sz="3200" dirty="0" smtClean="0">
                <a:solidFill>
                  <a:srgbClr val="000000"/>
                </a:solidFill>
                <a:latin typeface="Trebuchet MS"/>
                <a:cs typeface="Trebuchet MS"/>
              </a:rPr>
              <a:t>Number</a:t>
            </a:r>
            <a:endParaRPr lang="en-US" sz="3200" dirty="0">
              <a:solidFill>
                <a:srgbClr val="000000"/>
              </a:solidFill>
              <a:latin typeface="Trebuchet MS"/>
              <a:cs typeface="Trebuchet MS"/>
            </a:endParaRPr>
          </a:p>
        </p:txBody>
      </p:sp>
      <p:sp>
        <p:nvSpPr>
          <p:cNvPr id="13" name="TextBox 12"/>
          <p:cNvSpPr txBox="1"/>
          <p:nvPr/>
        </p:nvSpPr>
        <p:spPr>
          <a:xfrm>
            <a:off x="6028268" y="1518829"/>
            <a:ext cx="2170288" cy="584776"/>
          </a:xfrm>
          <a:prstGeom prst="rect">
            <a:avLst/>
          </a:prstGeom>
          <a:noFill/>
        </p:spPr>
        <p:txBody>
          <a:bodyPr wrap="square" rtlCol="0">
            <a:spAutoFit/>
          </a:bodyPr>
          <a:lstStyle/>
          <a:p>
            <a:r>
              <a:rPr lang="en-US" sz="3200" dirty="0" smtClean="0">
                <a:solidFill>
                  <a:srgbClr val="000000"/>
                </a:solidFill>
                <a:latin typeface="Trebuchet MS"/>
                <a:cs typeface="Trebuchet MS"/>
              </a:rPr>
              <a:t>Image</a:t>
            </a:r>
            <a:endParaRPr lang="en-US" sz="3200" dirty="0">
              <a:solidFill>
                <a:srgbClr val="000000"/>
              </a:solidFill>
              <a:latin typeface="Trebuchet MS"/>
              <a:cs typeface="Trebuchet MS"/>
            </a:endParaRPr>
          </a:p>
        </p:txBody>
      </p:sp>
      <p:sp>
        <p:nvSpPr>
          <p:cNvPr id="14" name="TextBox 13"/>
          <p:cNvSpPr txBox="1"/>
          <p:nvPr/>
        </p:nvSpPr>
        <p:spPr>
          <a:xfrm>
            <a:off x="1471791" y="2971663"/>
            <a:ext cx="753532" cy="584776"/>
          </a:xfrm>
          <a:prstGeom prst="rect">
            <a:avLst/>
          </a:prstGeom>
          <a:noFill/>
        </p:spPr>
        <p:txBody>
          <a:bodyPr wrap="square" rtlCol="0">
            <a:spAutoFit/>
          </a:bodyPr>
          <a:lstStyle/>
          <a:p>
            <a:r>
              <a:rPr lang="en-US" sz="3200" dirty="0" err="1" smtClean="0">
                <a:solidFill>
                  <a:srgbClr val="000000"/>
                </a:solidFill>
                <a:latin typeface="Trebuchet MS"/>
                <a:cs typeface="Trebuchet MS"/>
              </a:rPr>
              <a:t>gt</a:t>
            </a:r>
            <a:endParaRPr lang="en-US" sz="3200" dirty="0">
              <a:solidFill>
                <a:srgbClr val="000000"/>
              </a:solidFill>
              <a:latin typeface="Trebuchet MS"/>
              <a:cs typeface="Trebuchet MS"/>
            </a:endParaRPr>
          </a:p>
        </p:txBody>
      </p:sp>
      <p:sp>
        <p:nvSpPr>
          <p:cNvPr id="16" name="TextBox 15"/>
          <p:cNvSpPr txBox="1"/>
          <p:nvPr/>
        </p:nvSpPr>
        <p:spPr>
          <a:xfrm>
            <a:off x="2446868" y="2998049"/>
            <a:ext cx="671688" cy="584776"/>
          </a:xfrm>
          <a:prstGeom prst="rect">
            <a:avLst/>
          </a:prstGeom>
          <a:noFill/>
        </p:spPr>
        <p:txBody>
          <a:bodyPr wrap="square" rtlCol="0">
            <a:spAutoFit/>
          </a:bodyPr>
          <a:lstStyle/>
          <a:p>
            <a:r>
              <a:rPr lang="en-US" sz="3200" dirty="0">
                <a:solidFill>
                  <a:srgbClr val="000000"/>
                </a:solidFill>
                <a:latin typeface="Trebuchet MS"/>
                <a:cs typeface="Trebuchet MS"/>
              </a:rPr>
              <a:t>7</a:t>
            </a:r>
          </a:p>
        </p:txBody>
      </p:sp>
      <p:sp>
        <p:nvSpPr>
          <p:cNvPr id="17" name="TextBox 16"/>
          <p:cNvSpPr txBox="1"/>
          <p:nvPr/>
        </p:nvSpPr>
        <p:spPr>
          <a:xfrm>
            <a:off x="2379136" y="3592278"/>
            <a:ext cx="739420" cy="584776"/>
          </a:xfrm>
          <a:prstGeom prst="rect">
            <a:avLst/>
          </a:prstGeom>
          <a:noFill/>
        </p:spPr>
        <p:txBody>
          <a:bodyPr wrap="square" rtlCol="0">
            <a:spAutoFit/>
          </a:bodyPr>
          <a:lstStyle/>
          <a:p>
            <a:r>
              <a:rPr lang="en-US" sz="3200" dirty="0" smtClean="0">
                <a:solidFill>
                  <a:srgbClr val="000000"/>
                </a:solidFill>
                <a:latin typeface="Trebuchet MS"/>
                <a:cs typeface="Trebuchet MS"/>
              </a:rPr>
              <a:t>22</a:t>
            </a:r>
            <a:endParaRPr lang="en-US" sz="3200" dirty="0">
              <a:solidFill>
                <a:srgbClr val="000000"/>
              </a:solidFill>
              <a:latin typeface="Trebuchet MS"/>
              <a:cs typeface="Trebuchet MS"/>
            </a:endParaRPr>
          </a:p>
        </p:txBody>
      </p:sp>
      <p:sp>
        <p:nvSpPr>
          <p:cNvPr id="22" name="Rectangle 21"/>
          <p:cNvSpPr/>
          <p:nvPr/>
        </p:nvSpPr>
        <p:spPr>
          <a:xfrm>
            <a:off x="2387605" y="2955620"/>
            <a:ext cx="544688" cy="1329760"/>
          </a:xfrm>
          <a:prstGeom prst="rect">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4205112" y="3047768"/>
            <a:ext cx="5743222" cy="523220"/>
          </a:xfrm>
          <a:prstGeom prst="rect">
            <a:avLst/>
          </a:prstGeom>
          <a:noFill/>
        </p:spPr>
        <p:txBody>
          <a:bodyPr wrap="square" rtlCol="0">
            <a:spAutoFit/>
          </a:bodyPr>
          <a:lstStyle/>
          <a:p>
            <a:r>
              <a:rPr lang="en-US" sz="2800" dirty="0">
                <a:solidFill>
                  <a:srgbClr val="000000"/>
                </a:solidFill>
                <a:latin typeface="Trebuchet MS"/>
                <a:cs typeface="Trebuchet MS"/>
              </a:rPr>
              <a:t>t</a:t>
            </a:r>
            <a:r>
              <a:rPr lang="en-US" sz="2800" dirty="0" smtClean="0">
                <a:solidFill>
                  <a:srgbClr val="000000"/>
                </a:solidFill>
                <a:latin typeface="Trebuchet MS"/>
                <a:cs typeface="Trebuchet MS"/>
              </a:rPr>
              <a:t>riangle(7, “solid”, “green”)</a:t>
            </a:r>
            <a:endParaRPr lang="en-US" sz="2800" dirty="0">
              <a:solidFill>
                <a:srgbClr val="000000"/>
              </a:solidFill>
              <a:latin typeface="Trebuchet MS"/>
              <a:cs typeface="Trebuchet MS"/>
            </a:endParaRPr>
          </a:p>
        </p:txBody>
      </p:sp>
      <p:sp>
        <p:nvSpPr>
          <p:cNvPr id="19" name="TextBox 18"/>
          <p:cNvSpPr txBox="1"/>
          <p:nvPr/>
        </p:nvSpPr>
        <p:spPr>
          <a:xfrm>
            <a:off x="4205112" y="3620500"/>
            <a:ext cx="4938888" cy="523220"/>
          </a:xfrm>
          <a:prstGeom prst="rect">
            <a:avLst/>
          </a:prstGeom>
          <a:noFill/>
        </p:spPr>
        <p:txBody>
          <a:bodyPr wrap="square" rtlCol="0">
            <a:spAutoFit/>
          </a:bodyPr>
          <a:lstStyle/>
          <a:p>
            <a:r>
              <a:rPr lang="en-US" sz="2800" dirty="0">
                <a:solidFill>
                  <a:srgbClr val="000000"/>
                </a:solidFill>
                <a:latin typeface="Trebuchet MS"/>
                <a:cs typeface="Trebuchet MS"/>
              </a:rPr>
              <a:t>t</a:t>
            </a:r>
            <a:r>
              <a:rPr lang="en-US" sz="2800" dirty="0" smtClean="0">
                <a:solidFill>
                  <a:srgbClr val="000000"/>
                </a:solidFill>
                <a:latin typeface="Trebuchet MS"/>
                <a:cs typeface="Trebuchet MS"/>
              </a:rPr>
              <a:t>riangle(22, </a:t>
            </a:r>
            <a:r>
              <a:rPr lang="en-US" sz="2800" dirty="0">
                <a:solidFill>
                  <a:srgbClr val="000000"/>
                </a:solidFill>
                <a:latin typeface="Trebuchet MS"/>
                <a:cs typeface="Trebuchet MS"/>
              </a:rPr>
              <a:t>“solid”, “green”)</a:t>
            </a:r>
          </a:p>
        </p:txBody>
      </p:sp>
      <p:sp>
        <p:nvSpPr>
          <p:cNvPr id="23" name="Rectangle 22"/>
          <p:cNvSpPr/>
          <p:nvPr/>
        </p:nvSpPr>
        <p:spPr>
          <a:xfrm>
            <a:off x="5635976" y="3035724"/>
            <a:ext cx="544688" cy="1329760"/>
          </a:xfrm>
          <a:prstGeom prst="rect">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Callout 23"/>
          <p:cNvSpPr/>
          <p:nvPr/>
        </p:nvSpPr>
        <p:spPr>
          <a:xfrm>
            <a:off x="3465689" y="2356324"/>
            <a:ext cx="1405467" cy="691444"/>
          </a:xfrm>
          <a:prstGeom prst="wedgeEllipseCallout">
            <a:avLst>
              <a:gd name="adj1" fmla="val -81073"/>
              <a:gd name="adj2" fmla="val 52296"/>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Callout 24"/>
          <p:cNvSpPr/>
          <p:nvPr/>
        </p:nvSpPr>
        <p:spPr>
          <a:xfrm>
            <a:off x="3502378" y="2356324"/>
            <a:ext cx="1405467" cy="691444"/>
          </a:xfrm>
          <a:prstGeom prst="wedgeEllipseCallout">
            <a:avLst>
              <a:gd name="adj1" fmla="val 98645"/>
              <a:gd name="adj2" fmla="val 50255"/>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smtClean="0">
                <a:solidFill>
                  <a:srgbClr val="FFFFFF"/>
                </a:solidFill>
              </a:rPr>
              <a:t>size</a:t>
            </a:r>
            <a:endParaRPr lang="en-US" sz="3200" b="1" dirty="0">
              <a:solidFill>
                <a:srgbClr val="FFFFFF"/>
              </a:solidFill>
            </a:endParaRPr>
          </a:p>
        </p:txBody>
      </p:sp>
      <p:sp>
        <p:nvSpPr>
          <p:cNvPr id="26" name="TextBox 25"/>
          <p:cNvSpPr txBox="1"/>
          <p:nvPr/>
        </p:nvSpPr>
        <p:spPr>
          <a:xfrm>
            <a:off x="3118556" y="4730018"/>
            <a:ext cx="1213557" cy="584776"/>
          </a:xfrm>
          <a:prstGeom prst="rect">
            <a:avLst/>
          </a:prstGeom>
          <a:noFill/>
        </p:spPr>
        <p:txBody>
          <a:bodyPr wrap="square" rtlCol="0">
            <a:spAutoFit/>
          </a:bodyPr>
          <a:lstStyle/>
          <a:p>
            <a:r>
              <a:rPr lang="en-US" sz="3200" dirty="0" smtClean="0">
                <a:solidFill>
                  <a:srgbClr val="000000"/>
                </a:solidFill>
                <a:latin typeface="Trebuchet MS"/>
                <a:cs typeface="Trebuchet MS"/>
              </a:rPr>
              <a:t>size</a:t>
            </a:r>
            <a:endParaRPr lang="en-US" sz="3200" dirty="0">
              <a:solidFill>
                <a:srgbClr val="000000"/>
              </a:solidFill>
              <a:latin typeface="Trebuchet MS"/>
              <a:cs typeface="Trebuchet MS"/>
            </a:endParaRPr>
          </a:p>
        </p:txBody>
      </p:sp>
      <p:sp>
        <p:nvSpPr>
          <p:cNvPr id="27" name="TextBox 26"/>
          <p:cNvSpPr txBox="1"/>
          <p:nvPr/>
        </p:nvSpPr>
        <p:spPr>
          <a:xfrm>
            <a:off x="1471791" y="5455083"/>
            <a:ext cx="6660445" cy="584776"/>
          </a:xfrm>
          <a:prstGeom prst="rect">
            <a:avLst/>
          </a:prstGeom>
          <a:noFill/>
        </p:spPr>
        <p:txBody>
          <a:bodyPr wrap="square" rtlCol="0">
            <a:spAutoFit/>
          </a:bodyPr>
          <a:lstStyle/>
          <a:p>
            <a:r>
              <a:rPr lang="en-US" sz="3200" dirty="0">
                <a:solidFill>
                  <a:srgbClr val="000000"/>
                </a:solidFill>
                <a:latin typeface="Trebuchet MS"/>
                <a:cs typeface="Trebuchet MS"/>
              </a:rPr>
              <a:t>t</a:t>
            </a:r>
            <a:r>
              <a:rPr lang="en-US" sz="3200" dirty="0" smtClean="0">
                <a:solidFill>
                  <a:srgbClr val="000000"/>
                </a:solidFill>
                <a:latin typeface="Trebuchet MS"/>
                <a:cs typeface="Trebuchet MS"/>
              </a:rPr>
              <a:t>riangle(size, </a:t>
            </a:r>
            <a:r>
              <a:rPr lang="en-US" sz="3200" dirty="0">
                <a:solidFill>
                  <a:srgbClr val="000000"/>
                </a:solidFill>
                <a:latin typeface="Trebuchet MS"/>
                <a:cs typeface="Trebuchet MS"/>
              </a:rPr>
              <a:t>“solid”, “green”)</a:t>
            </a:r>
          </a:p>
        </p:txBody>
      </p:sp>
    </p:spTree>
    <p:extLst>
      <p:ext uri="{BB962C8B-B14F-4D97-AF65-F5344CB8AC3E}">
        <p14:creationId xmlns:p14="http://schemas.microsoft.com/office/powerpoint/2010/main" val="400155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2" grpId="0" animBg="1"/>
      <p:bldP spid="23" grpId="0" animBg="1"/>
      <p:bldP spid="24" grpId="0" animBg="1"/>
      <p:bldP spid="25" grpId="0" animBg="1"/>
      <p:bldP spid="26" grpId="0"/>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2</a:t>
            </a:r>
            <a:endParaRPr lang="en-US" dirty="0"/>
          </a:p>
        </p:txBody>
      </p:sp>
    </p:spTree>
    <p:extLst>
      <p:ext uri="{BB962C8B-B14F-4D97-AF65-F5344CB8AC3E}">
        <p14:creationId xmlns:p14="http://schemas.microsoft.com/office/powerpoint/2010/main" val="409829751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Introducing put-image</a:t>
            </a:r>
            <a:endParaRPr lang="en-US" dirty="0"/>
          </a:p>
        </p:txBody>
      </p:sp>
      <p:sp>
        <p:nvSpPr>
          <p:cNvPr id="3" name="Content Placeholder 2"/>
          <p:cNvSpPr>
            <a:spLocks noGrp="1"/>
          </p:cNvSpPr>
          <p:nvPr>
            <p:ph idx="1"/>
          </p:nvPr>
        </p:nvSpPr>
        <p:spPr/>
        <p:txBody>
          <a:bodyPr/>
          <a:lstStyle/>
          <a:p>
            <a:pPr marL="0" indent="0">
              <a:buNone/>
            </a:pPr>
            <a:r>
              <a:rPr lang="en-US" sz="2400" dirty="0" smtClean="0"/>
              <a:t>#  put-image :   Image, Number, Number, Image   -&gt;   Image</a:t>
            </a:r>
          </a:p>
          <a:p>
            <a:pPr marL="0" indent="0">
              <a:buNone/>
            </a:pPr>
            <a:endParaRPr lang="en-US" sz="2400" dirty="0" smtClean="0"/>
          </a:p>
          <a:p>
            <a:pPr marL="0" indent="0">
              <a:buNone/>
            </a:pPr>
            <a:r>
              <a:rPr lang="en-US" dirty="0" smtClean="0"/>
              <a:t>#  image-width    :   Image    -&gt;     Number</a:t>
            </a:r>
          </a:p>
          <a:p>
            <a:pPr marL="0" indent="0">
              <a:buNone/>
            </a:pPr>
            <a:r>
              <a:rPr lang="en-US" dirty="0"/>
              <a:t>#  image</a:t>
            </a:r>
            <a:r>
              <a:rPr lang="en-US" dirty="0" smtClean="0"/>
              <a:t>-height   </a:t>
            </a:r>
            <a:r>
              <a:rPr lang="en-US" dirty="0"/>
              <a:t>:   Image    -&gt;     </a:t>
            </a:r>
            <a:r>
              <a:rPr lang="en-US" dirty="0" smtClean="0"/>
              <a:t>Number</a:t>
            </a:r>
          </a:p>
          <a:p>
            <a:pPr marL="0" indent="0">
              <a:buNone/>
            </a:pPr>
            <a:r>
              <a:rPr lang="en-US" dirty="0" smtClean="0"/>
              <a:t># flip-horizontal   :    Image   -&gt;     Image</a:t>
            </a:r>
          </a:p>
          <a:p>
            <a:pPr marL="0" indent="0">
              <a:buNone/>
            </a:pPr>
            <a:r>
              <a:rPr lang="en-US" dirty="0"/>
              <a:t># flip</a:t>
            </a:r>
            <a:r>
              <a:rPr lang="en-US" dirty="0" smtClean="0"/>
              <a:t>-vertical       </a:t>
            </a:r>
            <a:r>
              <a:rPr lang="en-US" dirty="0"/>
              <a:t>:    Image   -&gt;     Image</a:t>
            </a:r>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412335936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Picture 1" descr="Screenshot 2015-08-17 22.00.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1476"/>
            <a:ext cx="9144000" cy="6251873"/>
          </a:xfrm>
          <a:prstGeom prst="rect">
            <a:avLst/>
          </a:prstGeom>
        </p:spPr>
      </p:pic>
      <p:sp>
        <p:nvSpPr>
          <p:cNvPr id="3" name="TextBox 2"/>
          <p:cNvSpPr txBox="1"/>
          <p:nvPr/>
        </p:nvSpPr>
        <p:spPr>
          <a:xfrm>
            <a:off x="846667" y="1001889"/>
            <a:ext cx="1848555" cy="400110"/>
          </a:xfrm>
          <a:prstGeom prst="rect">
            <a:avLst/>
          </a:prstGeom>
          <a:noFill/>
        </p:spPr>
        <p:txBody>
          <a:bodyPr wrap="square" rtlCol="0">
            <a:spAutoFit/>
          </a:bodyPr>
          <a:lstStyle/>
          <a:p>
            <a:r>
              <a:rPr lang="en-US" sz="2000" b="1" dirty="0">
                <a:solidFill>
                  <a:srgbClr val="000000"/>
                </a:solidFill>
                <a:latin typeface="Trebuchet MS"/>
                <a:cs typeface="Trebuchet MS"/>
              </a:rPr>
              <a:t>d</a:t>
            </a:r>
            <a:r>
              <a:rPr lang="en-US" sz="2000" b="1" dirty="0" smtClean="0">
                <a:solidFill>
                  <a:srgbClr val="000000"/>
                </a:solidFill>
                <a:latin typeface="Trebuchet MS"/>
                <a:cs typeface="Trebuchet MS"/>
              </a:rPr>
              <a:t>ouble-radius</a:t>
            </a:r>
            <a:endParaRPr lang="en-US" sz="2000" b="1" dirty="0">
              <a:solidFill>
                <a:srgbClr val="000000"/>
              </a:solidFill>
              <a:latin typeface="Trebuchet MS"/>
              <a:cs typeface="Trebuchet MS"/>
            </a:endParaRPr>
          </a:p>
        </p:txBody>
      </p:sp>
      <p:sp>
        <p:nvSpPr>
          <p:cNvPr id="5" name="TextBox 4"/>
          <p:cNvSpPr txBox="1"/>
          <p:nvPr/>
        </p:nvSpPr>
        <p:spPr>
          <a:xfrm>
            <a:off x="3214511" y="954234"/>
            <a:ext cx="2486378" cy="400110"/>
          </a:xfrm>
          <a:prstGeom prst="rect">
            <a:avLst/>
          </a:prstGeom>
          <a:noFill/>
        </p:spPr>
        <p:txBody>
          <a:bodyPr wrap="square" rtlCol="0">
            <a:spAutoFit/>
          </a:bodyPr>
          <a:lstStyle/>
          <a:p>
            <a:r>
              <a:rPr lang="en-US" sz="2000" b="1" dirty="0" smtClean="0">
                <a:solidFill>
                  <a:srgbClr val="000000"/>
                </a:solidFill>
                <a:latin typeface="Trebuchet MS"/>
                <a:cs typeface="Trebuchet MS"/>
              </a:rPr>
              <a:t>Number,  String</a:t>
            </a:r>
            <a:endParaRPr lang="en-US" sz="2000" b="1" dirty="0">
              <a:solidFill>
                <a:srgbClr val="000000"/>
              </a:solidFill>
              <a:latin typeface="Trebuchet MS"/>
              <a:cs typeface="Trebuchet MS"/>
            </a:endParaRPr>
          </a:p>
        </p:txBody>
      </p:sp>
      <p:sp>
        <p:nvSpPr>
          <p:cNvPr id="6" name="TextBox 5"/>
          <p:cNvSpPr txBox="1"/>
          <p:nvPr/>
        </p:nvSpPr>
        <p:spPr>
          <a:xfrm>
            <a:off x="7295445" y="954234"/>
            <a:ext cx="18485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Image</a:t>
            </a:r>
            <a:endParaRPr lang="en-US" sz="2000" b="1" dirty="0">
              <a:solidFill>
                <a:srgbClr val="000000"/>
              </a:solidFill>
              <a:latin typeface="Trebuchet MS"/>
              <a:cs typeface="Trebuchet MS"/>
            </a:endParaRPr>
          </a:p>
        </p:txBody>
      </p:sp>
      <p:sp>
        <p:nvSpPr>
          <p:cNvPr id="7" name="TextBox 6"/>
          <p:cNvSpPr txBox="1"/>
          <p:nvPr/>
        </p:nvSpPr>
        <p:spPr>
          <a:xfrm>
            <a:off x="973667" y="1443992"/>
            <a:ext cx="7380111" cy="646331"/>
          </a:xfrm>
          <a:prstGeom prst="rect">
            <a:avLst/>
          </a:prstGeom>
          <a:noFill/>
        </p:spPr>
        <p:txBody>
          <a:bodyPr wrap="square" rtlCol="0">
            <a:spAutoFit/>
          </a:bodyPr>
          <a:lstStyle/>
          <a:p>
            <a:r>
              <a:rPr lang="en-US" b="1" dirty="0" smtClean="0">
                <a:solidFill>
                  <a:srgbClr val="000000"/>
                </a:solidFill>
                <a:latin typeface="Trebuchet MS"/>
                <a:cs typeface="Trebuchet MS"/>
              </a:rPr>
              <a:t>Consumes a radius and color, produces an outlined circle of the given color whose radius is twice the given number </a:t>
            </a:r>
            <a:endParaRPr lang="en-US" b="1" dirty="0">
              <a:solidFill>
                <a:srgbClr val="000000"/>
              </a:solidFill>
              <a:latin typeface="Trebuchet MS"/>
              <a:cs typeface="Trebuchet MS"/>
            </a:endParaRPr>
          </a:p>
        </p:txBody>
      </p:sp>
      <p:sp>
        <p:nvSpPr>
          <p:cNvPr id="8" name="TextBox 7"/>
          <p:cNvSpPr txBox="1"/>
          <p:nvPr/>
        </p:nvSpPr>
        <p:spPr>
          <a:xfrm>
            <a:off x="1140178" y="3273133"/>
            <a:ext cx="1848555" cy="400110"/>
          </a:xfrm>
          <a:prstGeom prst="rect">
            <a:avLst/>
          </a:prstGeom>
          <a:noFill/>
        </p:spPr>
        <p:txBody>
          <a:bodyPr wrap="square" rtlCol="0">
            <a:spAutoFit/>
          </a:bodyPr>
          <a:lstStyle/>
          <a:p>
            <a:r>
              <a:rPr lang="en-US" sz="2000" b="1" dirty="0">
                <a:solidFill>
                  <a:srgbClr val="000000"/>
                </a:solidFill>
                <a:latin typeface="Trebuchet MS"/>
                <a:cs typeface="Trebuchet MS"/>
              </a:rPr>
              <a:t>d</a:t>
            </a:r>
            <a:r>
              <a:rPr lang="en-US" sz="2000" b="1" dirty="0" smtClean="0">
                <a:solidFill>
                  <a:srgbClr val="000000"/>
                </a:solidFill>
                <a:latin typeface="Trebuchet MS"/>
                <a:cs typeface="Trebuchet MS"/>
              </a:rPr>
              <a:t>ouble-radius</a:t>
            </a:r>
            <a:endParaRPr lang="en-US" sz="2000" b="1" dirty="0">
              <a:solidFill>
                <a:srgbClr val="000000"/>
              </a:solidFill>
              <a:latin typeface="Trebuchet MS"/>
              <a:cs typeface="Trebuchet MS"/>
            </a:endParaRPr>
          </a:p>
        </p:txBody>
      </p:sp>
      <p:sp>
        <p:nvSpPr>
          <p:cNvPr id="9" name="TextBox 8"/>
          <p:cNvSpPr txBox="1"/>
          <p:nvPr/>
        </p:nvSpPr>
        <p:spPr>
          <a:xfrm>
            <a:off x="2988733" y="3225478"/>
            <a:ext cx="18485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30,  “red”</a:t>
            </a:r>
            <a:endParaRPr lang="en-US" sz="2000" b="1" dirty="0">
              <a:solidFill>
                <a:srgbClr val="000000"/>
              </a:solidFill>
              <a:latin typeface="Trebuchet MS"/>
              <a:cs typeface="Trebuchet MS"/>
            </a:endParaRPr>
          </a:p>
        </p:txBody>
      </p:sp>
      <p:sp>
        <p:nvSpPr>
          <p:cNvPr id="10" name="TextBox 9"/>
          <p:cNvSpPr txBox="1"/>
          <p:nvPr/>
        </p:nvSpPr>
        <p:spPr>
          <a:xfrm>
            <a:off x="2106788" y="3976753"/>
            <a:ext cx="6688667" cy="400110"/>
          </a:xfrm>
          <a:prstGeom prst="rect">
            <a:avLst/>
          </a:prstGeom>
          <a:noFill/>
        </p:spPr>
        <p:txBody>
          <a:bodyPr wrap="square" rtlCol="0">
            <a:spAutoFit/>
          </a:bodyPr>
          <a:lstStyle/>
          <a:p>
            <a:r>
              <a:rPr lang="en-US" sz="2000" b="1" dirty="0" smtClean="0">
                <a:solidFill>
                  <a:srgbClr val="000000"/>
                </a:solidFill>
                <a:latin typeface="Trebuchet MS"/>
                <a:cs typeface="Trebuchet MS"/>
              </a:rPr>
              <a:t> circle( 30 * 2, “outline”, “red”) </a:t>
            </a:r>
            <a:endParaRPr lang="en-US" sz="2000" b="1" dirty="0">
              <a:solidFill>
                <a:srgbClr val="000000"/>
              </a:solidFill>
              <a:latin typeface="Trebuchet MS"/>
              <a:cs typeface="Trebuchet MS"/>
            </a:endParaRPr>
          </a:p>
        </p:txBody>
      </p:sp>
      <p:sp>
        <p:nvSpPr>
          <p:cNvPr id="11" name="TextBox 10"/>
          <p:cNvSpPr txBox="1"/>
          <p:nvPr/>
        </p:nvSpPr>
        <p:spPr>
          <a:xfrm>
            <a:off x="1140178" y="4757622"/>
            <a:ext cx="1848555" cy="400110"/>
          </a:xfrm>
          <a:prstGeom prst="rect">
            <a:avLst/>
          </a:prstGeom>
          <a:noFill/>
        </p:spPr>
        <p:txBody>
          <a:bodyPr wrap="square" rtlCol="0">
            <a:spAutoFit/>
          </a:bodyPr>
          <a:lstStyle/>
          <a:p>
            <a:r>
              <a:rPr lang="en-US" sz="2000" b="1" dirty="0">
                <a:solidFill>
                  <a:srgbClr val="000000"/>
                </a:solidFill>
                <a:latin typeface="Trebuchet MS"/>
                <a:cs typeface="Trebuchet MS"/>
              </a:rPr>
              <a:t>d</a:t>
            </a:r>
            <a:r>
              <a:rPr lang="en-US" sz="2000" b="1" dirty="0" smtClean="0">
                <a:solidFill>
                  <a:srgbClr val="000000"/>
                </a:solidFill>
                <a:latin typeface="Trebuchet MS"/>
                <a:cs typeface="Trebuchet MS"/>
              </a:rPr>
              <a:t>ouble-radius</a:t>
            </a:r>
            <a:endParaRPr lang="en-US" sz="2000" b="1" dirty="0">
              <a:solidFill>
                <a:srgbClr val="000000"/>
              </a:solidFill>
              <a:latin typeface="Trebuchet MS"/>
              <a:cs typeface="Trebuchet MS"/>
            </a:endParaRPr>
          </a:p>
        </p:txBody>
      </p:sp>
      <p:sp>
        <p:nvSpPr>
          <p:cNvPr id="12" name="TextBox 11"/>
          <p:cNvSpPr txBox="1"/>
          <p:nvPr/>
        </p:nvSpPr>
        <p:spPr>
          <a:xfrm>
            <a:off x="3141133" y="4757622"/>
            <a:ext cx="18485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7, “purple”</a:t>
            </a:r>
            <a:endParaRPr lang="en-US" sz="2000" b="1" dirty="0">
              <a:solidFill>
                <a:srgbClr val="000000"/>
              </a:solidFill>
              <a:latin typeface="Trebuchet MS"/>
              <a:cs typeface="Trebuchet MS"/>
            </a:endParaRPr>
          </a:p>
        </p:txBody>
      </p:sp>
      <p:sp>
        <p:nvSpPr>
          <p:cNvPr id="13" name="TextBox 12"/>
          <p:cNvSpPr txBox="1"/>
          <p:nvPr/>
        </p:nvSpPr>
        <p:spPr>
          <a:xfrm>
            <a:off x="2064455" y="5516800"/>
            <a:ext cx="5654323" cy="400110"/>
          </a:xfrm>
          <a:prstGeom prst="rect">
            <a:avLst/>
          </a:prstGeom>
          <a:noFill/>
        </p:spPr>
        <p:txBody>
          <a:bodyPr wrap="square" rtlCol="0">
            <a:spAutoFit/>
          </a:bodyPr>
          <a:lstStyle/>
          <a:p>
            <a:r>
              <a:rPr lang="en-US" sz="2000" b="1" dirty="0" smtClean="0">
                <a:solidFill>
                  <a:srgbClr val="000000"/>
                </a:solidFill>
                <a:latin typeface="Trebuchet MS"/>
                <a:cs typeface="Trebuchet MS"/>
              </a:rPr>
              <a:t>   circle( 7 * 2, “outline”, “purple”)</a:t>
            </a:r>
            <a:endParaRPr lang="en-US" sz="2000" b="1" dirty="0">
              <a:solidFill>
                <a:srgbClr val="000000"/>
              </a:solidFill>
              <a:latin typeface="Trebuchet MS"/>
              <a:cs typeface="Trebuchet MS"/>
            </a:endParaRPr>
          </a:p>
        </p:txBody>
      </p:sp>
      <p:sp>
        <p:nvSpPr>
          <p:cNvPr id="14" name="Oval 13"/>
          <p:cNvSpPr/>
          <p:nvPr/>
        </p:nvSpPr>
        <p:spPr>
          <a:xfrm>
            <a:off x="2988733" y="3104444"/>
            <a:ext cx="496711" cy="1397000"/>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988733" y="4653844"/>
            <a:ext cx="496711" cy="1397000"/>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rot="16200000">
            <a:off x="3766959" y="2908161"/>
            <a:ext cx="496711" cy="1059741"/>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rot="16200000">
            <a:off x="5452533" y="3598637"/>
            <a:ext cx="496711" cy="1059741"/>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rot="16200000">
            <a:off x="3766959" y="4476107"/>
            <a:ext cx="496711" cy="1059741"/>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rot="16200000">
            <a:off x="5564715" y="5207628"/>
            <a:ext cx="496711" cy="1059741"/>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Callout 19"/>
          <p:cNvSpPr/>
          <p:nvPr/>
        </p:nvSpPr>
        <p:spPr>
          <a:xfrm>
            <a:off x="143933" y="3962400"/>
            <a:ext cx="1512445" cy="691444"/>
          </a:xfrm>
          <a:prstGeom prst="wedgeEllipseCallout">
            <a:avLst>
              <a:gd name="adj1" fmla="val 148846"/>
              <a:gd name="adj2" fmla="val -76276"/>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b="1" dirty="0">
              <a:solidFill>
                <a:srgbClr val="000000"/>
              </a:solidFill>
            </a:endParaRPr>
          </a:p>
        </p:txBody>
      </p:sp>
      <p:sp>
        <p:nvSpPr>
          <p:cNvPr id="21" name="Oval Callout 20"/>
          <p:cNvSpPr/>
          <p:nvPr/>
        </p:nvSpPr>
        <p:spPr>
          <a:xfrm>
            <a:off x="106977" y="3962400"/>
            <a:ext cx="1549401" cy="691444"/>
          </a:xfrm>
          <a:prstGeom prst="wedgeEllipseCallout">
            <a:avLst>
              <a:gd name="adj1" fmla="val 128561"/>
              <a:gd name="adj2" fmla="val 130903"/>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700" b="1" dirty="0" smtClean="0">
                <a:solidFill>
                  <a:srgbClr val="FFFFFF"/>
                </a:solidFill>
              </a:rPr>
              <a:t>radius</a:t>
            </a:r>
            <a:endParaRPr lang="en-US" sz="2700" b="1" dirty="0">
              <a:solidFill>
                <a:srgbClr val="FFFFFF"/>
              </a:solidFill>
            </a:endParaRPr>
          </a:p>
        </p:txBody>
      </p:sp>
      <p:sp>
        <p:nvSpPr>
          <p:cNvPr id="22" name="Oval Callout 21"/>
          <p:cNvSpPr/>
          <p:nvPr/>
        </p:nvSpPr>
        <p:spPr>
          <a:xfrm>
            <a:off x="5881512" y="2758722"/>
            <a:ext cx="1549400" cy="691444"/>
          </a:xfrm>
          <a:prstGeom prst="wedgeEllipseCallout">
            <a:avLst>
              <a:gd name="adj1" fmla="val -135845"/>
              <a:gd name="adj2" fmla="val 29846"/>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700" b="1" dirty="0">
              <a:solidFill>
                <a:srgbClr val="000000"/>
              </a:solidFill>
            </a:endParaRPr>
          </a:p>
        </p:txBody>
      </p:sp>
      <p:sp>
        <p:nvSpPr>
          <p:cNvPr id="24" name="Oval Callout 23"/>
          <p:cNvSpPr/>
          <p:nvPr/>
        </p:nvSpPr>
        <p:spPr>
          <a:xfrm>
            <a:off x="5881512" y="2758722"/>
            <a:ext cx="1549400" cy="691444"/>
          </a:xfrm>
          <a:prstGeom prst="wedgeEllipseCallout">
            <a:avLst>
              <a:gd name="adj1" fmla="val -150417"/>
              <a:gd name="adj2" fmla="val 246173"/>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700" b="1" dirty="0">
              <a:solidFill>
                <a:srgbClr val="000000"/>
              </a:solidFill>
            </a:endParaRPr>
          </a:p>
        </p:txBody>
      </p:sp>
      <p:sp>
        <p:nvSpPr>
          <p:cNvPr id="25" name="Oval Callout 24"/>
          <p:cNvSpPr/>
          <p:nvPr/>
        </p:nvSpPr>
        <p:spPr>
          <a:xfrm>
            <a:off x="5881512" y="2758722"/>
            <a:ext cx="1549400" cy="691444"/>
          </a:xfrm>
          <a:prstGeom prst="wedgeEllipseCallout">
            <a:avLst>
              <a:gd name="adj1" fmla="val -67539"/>
              <a:gd name="adj2" fmla="val 335968"/>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700" b="1" dirty="0" smtClean="0">
                <a:solidFill>
                  <a:srgbClr val="000000"/>
                </a:solidFill>
              </a:rPr>
              <a:t>color</a:t>
            </a:r>
            <a:endParaRPr lang="en-US" sz="2700" b="1" dirty="0">
              <a:solidFill>
                <a:srgbClr val="000000"/>
              </a:solidFill>
            </a:endParaRPr>
          </a:p>
        </p:txBody>
      </p:sp>
      <p:sp>
        <p:nvSpPr>
          <p:cNvPr id="26" name="Rectangle 25"/>
          <p:cNvSpPr/>
          <p:nvPr/>
        </p:nvSpPr>
        <p:spPr>
          <a:xfrm>
            <a:off x="437444" y="954234"/>
            <a:ext cx="8212667" cy="14127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09277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1"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ntr" presetSubtype="0" fill="hold" grpId="1" nodeType="with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1" nodeType="clickEffect">
                                  <p:stCondLst>
                                    <p:cond delay="0"/>
                                  </p:stCondLst>
                                  <p:childTnLst>
                                    <p:set>
                                      <p:cBhvr>
                                        <p:cTn id="68" dur="1" fill="hold">
                                          <p:stCondLst>
                                            <p:cond delay="0"/>
                                          </p:stCondLst>
                                        </p:cTn>
                                        <p:tgtEl>
                                          <p:spTgt spid="22"/>
                                        </p:tgtEl>
                                        <p:attrNameLst>
                                          <p:attrName>style.visibility</p:attrName>
                                        </p:attrNameLst>
                                      </p:cBhvr>
                                      <p:to>
                                        <p:strVal val="visible"/>
                                      </p:to>
                                    </p:set>
                                  </p:childTnLst>
                                </p:cTn>
                              </p:par>
                              <p:par>
                                <p:cTn id="69" presetID="1" presetClass="entr" presetSubtype="0" fill="hold" grpId="1" nodeType="withEffect">
                                  <p:stCondLst>
                                    <p:cond delay="0"/>
                                  </p:stCondLst>
                                  <p:childTnLst>
                                    <p:set>
                                      <p:cBhvr>
                                        <p:cTn id="70" dur="1" fill="hold">
                                          <p:stCondLst>
                                            <p:cond delay="0"/>
                                          </p:stCondLst>
                                        </p:cTn>
                                        <p:tgtEl>
                                          <p:spTgt spid="24"/>
                                        </p:tgtEl>
                                        <p:attrNameLst>
                                          <p:attrName>style.visibility</p:attrName>
                                        </p:attrNameLst>
                                      </p:cBhvr>
                                      <p:to>
                                        <p:strVal val="visible"/>
                                      </p:to>
                                    </p:set>
                                  </p:childTnLst>
                                </p:cTn>
                              </p:par>
                              <p:par>
                                <p:cTn id="71" presetID="1" presetClass="entr" presetSubtype="0" fill="hold" grpId="1" nodeType="with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dissolve">
                                      <p:cBhvr>
                                        <p:cTn id="7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0" grpId="0"/>
      <p:bldP spid="11" grpId="0"/>
      <p:bldP spid="12" grpId="0"/>
      <p:bldP spid="13" grpId="0"/>
      <p:bldP spid="14" grpId="0" animBg="1"/>
      <p:bldP spid="15" grpId="0" animBg="1"/>
      <p:bldP spid="16" grpId="0" animBg="1"/>
      <p:bldP spid="17" grpId="0" animBg="1"/>
      <p:bldP spid="18" grpId="0" animBg="1"/>
      <p:bldP spid="19" grpId="0" animBg="1"/>
      <p:bldP spid="20" grpId="1" animBg="1"/>
      <p:bldP spid="21" grpId="1" animBg="1"/>
      <p:bldP spid="22" grpId="1" animBg="1"/>
      <p:bldP spid="24" grpId="1" animBg="1"/>
      <p:bldP spid="25" grpId="1" animBg="1"/>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Parachute Jumper</a:t>
            </a:r>
            <a:endParaRPr lang="en-US" dirty="0"/>
          </a:p>
        </p:txBody>
      </p:sp>
      <p:sp>
        <p:nvSpPr>
          <p:cNvPr id="3" name="Content Placeholder 2"/>
          <p:cNvSpPr>
            <a:spLocks noGrp="1"/>
          </p:cNvSpPr>
          <p:nvPr>
            <p:ph idx="1"/>
          </p:nvPr>
        </p:nvSpPr>
        <p:spPr/>
        <p:txBody>
          <a:bodyPr/>
          <a:lstStyle/>
          <a:p>
            <a:pPr marL="0" indent="0">
              <a:spcAft>
                <a:spcPts val="1800"/>
              </a:spcAft>
              <a:buClr>
                <a:srgbClr val="4C4C4C"/>
              </a:buClr>
              <a:buNone/>
              <a:tabLst>
                <a:tab pos="166688" algn="l"/>
                <a:tab pos="1655763" algn="l"/>
                <a:tab pos="2227263" algn="l"/>
                <a:tab pos="4746625" algn="l"/>
              </a:tabLst>
            </a:pPr>
            <a:r>
              <a:rPr lang="en-US" dirty="0" smtClean="0">
                <a:latin typeface="Trebuchet MS"/>
                <a:cs typeface="Trebuchet MS"/>
              </a:rPr>
              <a:t>What </a:t>
            </a:r>
            <a:r>
              <a:rPr lang="en-US" dirty="0" err="1" smtClean="0">
                <a:latin typeface="Trebuchet MS"/>
                <a:cs typeface="Trebuchet MS"/>
              </a:rPr>
              <a:t>datatype</a:t>
            </a:r>
            <a:r>
              <a:rPr lang="en-US" dirty="0" smtClean="0">
                <a:latin typeface="Trebuchet MS"/>
                <a:cs typeface="Trebuchet MS"/>
              </a:rPr>
              <a:t> should my range be?</a:t>
            </a:r>
          </a:p>
          <a:p>
            <a:pPr marL="400050" lvl="1" indent="0">
              <a:spcAft>
                <a:spcPts val="1800"/>
              </a:spcAft>
              <a:buClr>
                <a:srgbClr val="4C4C4C"/>
              </a:buClr>
              <a:buNone/>
              <a:tabLst>
                <a:tab pos="166688" algn="l"/>
                <a:tab pos="1655763" algn="l"/>
                <a:tab pos="2227263" algn="l"/>
                <a:tab pos="4746625" algn="l"/>
              </a:tabLst>
            </a:pPr>
            <a:r>
              <a:rPr lang="en-US" dirty="0" smtClean="0">
                <a:latin typeface="Trebuchet MS"/>
                <a:cs typeface="Trebuchet MS"/>
              </a:rPr>
              <a:t>Number? 	String? 	Image? 	Boolean?</a:t>
            </a:r>
          </a:p>
          <a:p>
            <a:pPr marL="0" indent="0">
              <a:spcAft>
                <a:spcPts val="1800"/>
              </a:spcAft>
              <a:buClr>
                <a:srgbClr val="4C4C4C"/>
              </a:buClr>
              <a:buNone/>
              <a:tabLst>
                <a:tab pos="166688" algn="l"/>
                <a:tab pos="1655763" algn="l"/>
                <a:tab pos="2227263" algn="l"/>
                <a:tab pos="4746625" algn="l"/>
              </a:tabLst>
            </a:pPr>
            <a:endParaRPr lang="en-US" dirty="0">
              <a:latin typeface="Trebuchet MS"/>
              <a:cs typeface="Trebuchet MS"/>
            </a:endParaRPr>
          </a:p>
          <a:p>
            <a:pPr marL="0" indent="0">
              <a:spcAft>
                <a:spcPts val="1800"/>
              </a:spcAft>
              <a:buClr>
                <a:srgbClr val="4C4C4C"/>
              </a:buClr>
              <a:buNone/>
              <a:tabLst>
                <a:tab pos="166688" algn="l"/>
                <a:tab pos="1655763" algn="l"/>
                <a:tab pos="2227263" algn="l"/>
                <a:tab pos="4746625" algn="l"/>
              </a:tabLst>
            </a:pPr>
            <a:r>
              <a:rPr lang="en-US" dirty="0" smtClean="0">
                <a:latin typeface="Trebuchet MS"/>
                <a:cs typeface="Trebuchet MS"/>
              </a:rPr>
              <a:t>Introducing </a:t>
            </a:r>
            <a:r>
              <a:rPr lang="en-US" dirty="0" err="1" smtClean="0">
                <a:latin typeface="Trebuchet MS"/>
                <a:cs typeface="Trebuchet MS"/>
              </a:rPr>
              <a:t>Coords</a:t>
            </a:r>
            <a:r>
              <a:rPr lang="en-US" dirty="0" smtClean="0">
                <a:latin typeface="Trebuchet MS"/>
                <a:cs typeface="Trebuchet MS"/>
              </a:rPr>
              <a:t>…</a:t>
            </a:r>
          </a:p>
          <a:p>
            <a:pPr marL="0" indent="0">
              <a:spcAft>
                <a:spcPts val="1800"/>
              </a:spcAft>
              <a:buClr>
                <a:srgbClr val="4C4C4C"/>
              </a:buClr>
              <a:buNone/>
              <a:tabLst>
                <a:tab pos="166688" algn="l"/>
                <a:tab pos="1655763" algn="l"/>
                <a:tab pos="2227263" algn="l"/>
                <a:tab pos="4746625" algn="l"/>
              </a:tabLst>
            </a:pPr>
            <a:r>
              <a:rPr lang="en-US" dirty="0" smtClean="0">
                <a:latin typeface="Courier"/>
                <a:cs typeface="Courier"/>
              </a:rPr>
              <a:t>#  </a:t>
            </a:r>
            <a:r>
              <a:rPr lang="en-US" dirty="0" err="1" smtClean="0">
                <a:latin typeface="Courier"/>
                <a:cs typeface="Courier"/>
              </a:rPr>
              <a:t>coord</a:t>
            </a:r>
            <a:r>
              <a:rPr lang="en-US" dirty="0" smtClean="0">
                <a:latin typeface="Courier"/>
                <a:cs typeface="Courier"/>
              </a:rPr>
              <a:t>  :  Number, </a:t>
            </a:r>
            <a:r>
              <a:rPr lang="en-US" dirty="0">
                <a:latin typeface="Courier"/>
                <a:cs typeface="Courier"/>
              </a:rPr>
              <a:t>Number </a:t>
            </a:r>
            <a:r>
              <a:rPr lang="en-US" dirty="0" smtClean="0">
                <a:latin typeface="Courier"/>
                <a:cs typeface="Courier"/>
              </a:rPr>
              <a:t> </a:t>
            </a:r>
            <a:r>
              <a:rPr lang="en-US" dirty="0" smtClean="0">
                <a:latin typeface="Courier"/>
                <a:cs typeface="Courier"/>
                <a:sym typeface="Wingdings" charset="0"/>
              </a:rPr>
              <a:t>  </a:t>
            </a:r>
            <a:r>
              <a:rPr lang="en-US" dirty="0" err="1" smtClean="0">
                <a:latin typeface="Courier"/>
                <a:cs typeface="Courier"/>
                <a:sym typeface="Wingdings" charset="0"/>
              </a:rPr>
              <a:t>Coord</a:t>
            </a:r>
            <a:endParaRPr lang="en-US" dirty="0" smtClean="0">
              <a:latin typeface="Courier"/>
              <a:cs typeface="Courier"/>
              <a:sym typeface="Wingdings" charset="0"/>
            </a:endParaRPr>
          </a:p>
          <a:p>
            <a:pPr marL="0" indent="0">
              <a:spcAft>
                <a:spcPts val="1800"/>
              </a:spcAft>
              <a:buClr>
                <a:srgbClr val="4C4C4C"/>
              </a:buClr>
              <a:buNone/>
              <a:tabLst>
                <a:tab pos="166688" algn="l"/>
                <a:tab pos="1655763" algn="l"/>
                <a:tab pos="2227263" algn="l"/>
                <a:tab pos="4746625" algn="l"/>
              </a:tabLst>
            </a:pPr>
            <a:r>
              <a:rPr lang="en-US" dirty="0" err="1" smtClean="0">
                <a:latin typeface="Trebuchet MS"/>
                <a:cs typeface="Trebuchet MS"/>
              </a:rPr>
              <a:t>Coords</a:t>
            </a:r>
            <a:r>
              <a:rPr lang="en-US" dirty="0" smtClean="0">
                <a:latin typeface="Trebuchet MS"/>
                <a:cs typeface="Trebuchet MS"/>
              </a:rPr>
              <a:t> are just another value…</a:t>
            </a:r>
            <a:endParaRPr lang="en-US" dirty="0">
              <a:latin typeface="Trebuchet MS"/>
              <a:cs typeface="Trebuchet MS"/>
            </a:endParaRPr>
          </a:p>
          <a:p>
            <a:pPr marL="0" indent="0">
              <a:spcAft>
                <a:spcPts val="1800"/>
              </a:spcAft>
              <a:buClr>
                <a:srgbClr val="4C4C4C"/>
              </a:buClr>
              <a:buNone/>
              <a:tabLst>
                <a:tab pos="166688" algn="l"/>
                <a:tab pos="1655763" algn="l"/>
                <a:tab pos="2227263" algn="l"/>
                <a:tab pos="4746625" algn="l"/>
              </a:tabLst>
            </a:pPr>
            <a:endParaRPr lang="en-US" dirty="0">
              <a:latin typeface="Courier"/>
              <a:cs typeface="Courier"/>
              <a:sym typeface="Wingdings" charset="0"/>
            </a:endParaRPr>
          </a:p>
        </p:txBody>
      </p:sp>
      <p:cxnSp>
        <p:nvCxnSpPr>
          <p:cNvPr id="6" name="Straight Connector 5"/>
          <p:cNvCxnSpPr/>
          <p:nvPr/>
        </p:nvCxnSpPr>
        <p:spPr>
          <a:xfrm flipH="1">
            <a:off x="747889" y="2539999"/>
            <a:ext cx="7422445"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7243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6" name="Picture 5" descr="Screenshot 2015-08-17 22.00.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1476"/>
            <a:ext cx="9144000" cy="6251873"/>
          </a:xfrm>
          <a:prstGeom prst="rect">
            <a:avLst/>
          </a:prstGeom>
        </p:spPr>
      </p:pic>
      <p:sp>
        <p:nvSpPr>
          <p:cNvPr id="7" name="TextBox 6"/>
          <p:cNvSpPr txBox="1"/>
          <p:nvPr/>
        </p:nvSpPr>
        <p:spPr>
          <a:xfrm>
            <a:off x="880536" y="951739"/>
            <a:ext cx="2681111" cy="400110"/>
          </a:xfrm>
          <a:prstGeom prst="rect">
            <a:avLst/>
          </a:prstGeom>
          <a:noFill/>
        </p:spPr>
        <p:txBody>
          <a:bodyPr wrap="square" rtlCol="0">
            <a:spAutoFit/>
          </a:bodyPr>
          <a:lstStyle/>
          <a:p>
            <a:r>
              <a:rPr lang="en-US" sz="2000" b="1" dirty="0">
                <a:solidFill>
                  <a:srgbClr val="000000"/>
                </a:solidFill>
                <a:latin typeface="Trebuchet MS"/>
                <a:cs typeface="Trebuchet MS"/>
              </a:rPr>
              <a:t>n</a:t>
            </a:r>
            <a:r>
              <a:rPr lang="en-US" sz="2000" b="1" dirty="0" smtClean="0">
                <a:solidFill>
                  <a:srgbClr val="000000"/>
                </a:solidFill>
                <a:latin typeface="Trebuchet MS"/>
                <a:cs typeface="Trebuchet MS"/>
              </a:rPr>
              <a:t>ext-position</a:t>
            </a:r>
            <a:endParaRPr lang="en-US" sz="2000" b="1" dirty="0">
              <a:solidFill>
                <a:srgbClr val="000000"/>
              </a:solidFill>
              <a:latin typeface="Trebuchet MS"/>
              <a:cs typeface="Trebuchet MS"/>
            </a:endParaRPr>
          </a:p>
        </p:txBody>
      </p:sp>
      <p:sp>
        <p:nvSpPr>
          <p:cNvPr id="8" name="TextBox 7"/>
          <p:cNvSpPr txBox="1"/>
          <p:nvPr/>
        </p:nvSpPr>
        <p:spPr>
          <a:xfrm>
            <a:off x="849487" y="4802022"/>
            <a:ext cx="2361043" cy="461665"/>
          </a:xfrm>
          <a:prstGeom prst="rect">
            <a:avLst/>
          </a:prstGeom>
          <a:noFill/>
        </p:spPr>
        <p:txBody>
          <a:bodyPr wrap="square" rtlCol="0">
            <a:spAutoFit/>
          </a:bodyPr>
          <a:lstStyle/>
          <a:p>
            <a:r>
              <a:rPr lang="en-US" sz="2400" b="1" dirty="0" smtClean="0">
                <a:solidFill>
                  <a:srgbClr val="000000"/>
                </a:solidFill>
                <a:latin typeface="Trebuchet MS"/>
                <a:cs typeface="Trebuchet MS"/>
              </a:rPr>
              <a:t>next-position</a:t>
            </a:r>
            <a:endParaRPr lang="en-US" sz="2400" b="1" dirty="0">
              <a:solidFill>
                <a:srgbClr val="000000"/>
              </a:solidFill>
              <a:latin typeface="Trebuchet MS"/>
              <a:cs typeface="Trebuchet MS"/>
            </a:endParaRPr>
          </a:p>
        </p:txBody>
      </p:sp>
      <p:sp>
        <p:nvSpPr>
          <p:cNvPr id="9" name="TextBox 8"/>
          <p:cNvSpPr txBox="1"/>
          <p:nvPr/>
        </p:nvSpPr>
        <p:spPr>
          <a:xfrm>
            <a:off x="849487" y="3286257"/>
            <a:ext cx="2525889" cy="461665"/>
          </a:xfrm>
          <a:prstGeom prst="rect">
            <a:avLst/>
          </a:prstGeom>
          <a:noFill/>
        </p:spPr>
        <p:txBody>
          <a:bodyPr wrap="square" rtlCol="0">
            <a:spAutoFit/>
          </a:bodyPr>
          <a:lstStyle/>
          <a:p>
            <a:r>
              <a:rPr lang="en-US" sz="2400" b="1" dirty="0">
                <a:solidFill>
                  <a:srgbClr val="000000"/>
                </a:solidFill>
                <a:latin typeface="Trebuchet MS"/>
                <a:cs typeface="Trebuchet MS"/>
              </a:rPr>
              <a:t>n</a:t>
            </a:r>
            <a:r>
              <a:rPr lang="en-US" sz="2400" b="1" dirty="0" smtClean="0">
                <a:solidFill>
                  <a:srgbClr val="000000"/>
                </a:solidFill>
                <a:latin typeface="Trebuchet MS"/>
                <a:cs typeface="Trebuchet MS"/>
              </a:rPr>
              <a:t>ext-position</a:t>
            </a:r>
            <a:endParaRPr lang="en-US" sz="2400" b="1" dirty="0">
              <a:solidFill>
                <a:srgbClr val="000000"/>
              </a:solidFill>
              <a:latin typeface="Trebuchet MS"/>
              <a:cs typeface="Trebuchet MS"/>
            </a:endParaRPr>
          </a:p>
        </p:txBody>
      </p:sp>
      <p:sp>
        <p:nvSpPr>
          <p:cNvPr id="10" name="TextBox 9"/>
          <p:cNvSpPr txBox="1"/>
          <p:nvPr/>
        </p:nvSpPr>
        <p:spPr>
          <a:xfrm>
            <a:off x="7174090" y="924343"/>
            <a:ext cx="1467556" cy="461665"/>
          </a:xfrm>
          <a:prstGeom prst="rect">
            <a:avLst/>
          </a:prstGeom>
          <a:noFill/>
        </p:spPr>
        <p:txBody>
          <a:bodyPr wrap="square" rtlCol="0">
            <a:spAutoFit/>
          </a:bodyPr>
          <a:lstStyle/>
          <a:p>
            <a:r>
              <a:rPr lang="en-US" sz="2400" b="1" dirty="0" err="1" smtClean="0">
                <a:solidFill>
                  <a:srgbClr val="000000"/>
                </a:solidFill>
                <a:latin typeface="Trebuchet MS"/>
                <a:cs typeface="Trebuchet MS"/>
              </a:rPr>
              <a:t>Coord</a:t>
            </a:r>
            <a:endParaRPr lang="en-US" sz="2400" b="1" dirty="0">
              <a:solidFill>
                <a:srgbClr val="000000"/>
              </a:solidFill>
              <a:latin typeface="Trebuchet MS"/>
              <a:cs typeface="Trebuchet MS"/>
            </a:endParaRPr>
          </a:p>
        </p:txBody>
      </p:sp>
      <p:sp>
        <p:nvSpPr>
          <p:cNvPr id="11" name="TextBox 10"/>
          <p:cNvSpPr txBox="1"/>
          <p:nvPr/>
        </p:nvSpPr>
        <p:spPr>
          <a:xfrm>
            <a:off x="880536" y="1538408"/>
            <a:ext cx="7761110" cy="430887"/>
          </a:xfrm>
          <a:prstGeom prst="rect">
            <a:avLst/>
          </a:prstGeom>
          <a:noFill/>
        </p:spPr>
        <p:txBody>
          <a:bodyPr wrap="square" rtlCol="0">
            <a:spAutoFit/>
          </a:bodyPr>
          <a:lstStyle/>
          <a:p>
            <a:r>
              <a:rPr lang="en-US" sz="2200" b="1" dirty="0" smtClean="0">
                <a:solidFill>
                  <a:srgbClr val="000000"/>
                </a:solidFill>
                <a:latin typeface="Trebuchet MS"/>
                <a:cs typeface="Trebuchet MS"/>
              </a:rPr>
              <a:t>Given an x and y, produces a </a:t>
            </a:r>
            <a:r>
              <a:rPr lang="en-US" sz="2200" b="1" dirty="0" err="1">
                <a:solidFill>
                  <a:srgbClr val="000000"/>
                </a:solidFill>
                <a:latin typeface="Trebuchet MS"/>
                <a:cs typeface="Trebuchet MS"/>
              </a:rPr>
              <a:t>C</a:t>
            </a:r>
            <a:r>
              <a:rPr lang="en-US" sz="2200" b="1" dirty="0" err="1" smtClean="0">
                <a:solidFill>
                  <a:srgbClr val="000000"/>
                </a:solidFill>
                <a:latin typeface="Trebuchet MS"/>
                <a:cs typeface="Trebuchet MS"/>
              </a:rPr>
              <a:t>oord</a:t>
            </a:r>
            <a:r>
              <a:rPr lang="en-US" sz="2200" b="1" dirty="0" smtClean="0">
                <a:solidFill>
                  <a:srgbClr val="000000"/>
                </a:solidFill>
                <a:latin typeface="Trebuchet MS"/>
                <a:cs typeface="Trebuchet MS"/>
              </a:rPr>
              <a:t> with x + 5 and y - 5</a:t>
            </a:r>
            <a:endParaRPr lang="en-US" sz="2200" b="1" dirty="0">
              <a:solidFill>
                <a:srgbClr val="000000"/>
              </a:solidFill>
              <a:latin typeface="Trebuchet MS"/>
              <a:cs typeface="Trebuchet MS"/>
            </a:endParaRPr>
          </a:p>
        </p:txBody>
      </p:sp>
      <p:sp>
        <p:nvSpPr>
          <p:cNvPr id="12" name="TextBox 11"/>
          <p:cNvSpPr txBox="1"/>
          <p:nvPr/>
        </p:nvSpPr>
        <p:spPr>
          <a:xfrm>
            <a:off x="2963333" y="890184"/>
            <a:ext cx="3414889" cy="461665"/>
          </a:xfrm>
          <a:prstGeom prst="rect">
            <a:avLst/>
          </a:prstGeom>
          <a:noFill/>
        </p:spPr>
        <p:txBody>
          <a:bodyPr wrap="square" rtlCol="0">
            <a:spAutoFit/>
          </a:bodyPr>
          <a:lstStyle/>
          <a:p>
            <a:r>
              <a:rPr lang="en-US" sz="2400" b="1" dirty="0" smtClean="0">
                <a:solidFill>
                  <a:srgbClr val="000000"/>
                </a:solidFill>
                <a:latin typeface="Trebuchet MS"/>
                <a:cs typeface="Trebuchet MS"/>
              </a:rPr>
              <a:t>Number, Number</a:t>
            </a:r>
            <a:endParaRPr lang="en-US" sz="2400" b="1" dirty="0">
              <a:solidFill>
                <a:srgbClr val="000000"/>
              </a:solidFill>
              <a:latin typeface="Trebuchet MS"/>
              <a:cs typeface="Trebuchet MS"/>
            </a:endParaRPr>
          </a:p>
        </p:txBody>
      </p:sp>
      <p:sp>
        <p:nvSpPr>
          <p:cNvPr id="13" name="TextBox 12"/>
          <p:cNvSpPr txBox="1"/>
          <p:nvPr/>
        </p:nvSpPr>
        <p:spPr>
          <a:xfrm>
            <a:off x="3375376" y="3286257"/>
            <a:ext cx="1478846" cy="461665"/>
          </a:xfrm>
          <a:prstGeom prst="rect">
            <a:avLst/>
          </a:prstGeom>
          <a:noFill/>
        </p:spPr>
        <p:txBody>
          <a:bodyPr wrap="square" rtlCol="0">
            <a:spAutoFit/>
          </a:bodyPr>
          <a:lstStyle/>
          <a:p>
            <a:r>
              <a:rPr lang="en-US" sz="2400" b="1" dirty="0" smtClean="0">
                <a:solidFill>
                  <a:srgbClr val="000000"/>
                </a:solidFill>
                <a:latin typeface="Trebuchet MS"/>
                <a:cs typeface="Trebuchet MS"/>
              </a:rPr>
              <a:t>33,   70</a:t>
            </a:r>
            <a:endParaRPr lang="en-US" sz="2400" b="1" dirty="0">
              <a:solidFill>
                <a:srgbClr val="000000"/>
              </a:solidFill>
              <a:latin typeface="Trebuchet MS"/>
              <a:cs typeface="Trebuchet MS"/>
            </a:endParaRPr>
          </a:p>
        </p:txBody>
      </p:sp>
      <p:sp>
        <p:nvSpPr>
          <p:cNvPr id="14" name="TextBox 13"/>
          <p:cNvSpPr txBox="1"/>
          <p:nvPr/>
        </p:nvSpPr>
        <p:spPr>
          <a:xfrm>
            <a:off x="2460978" y="3902549"/>
            <a:ext cx="5102578" cy="461665"/>
          </a:xfrm>
          <a:prstGeom prst="rect">
            <a:avLst/>
          </a:prstGeom>
          <a:noFill/>
        </p:spPr>
        <p:txBody>
          <a:bodyPr wrap="square" rtlCol="0">
            <a:spAutoFit/>
          </a:bodyPr>
          <a:lstStyle/>
          <a:p>
            <a:r>
              <a:rPr lang="en-US" sz="2400" b="1" dirty="0" err="1" smtClean="0">
                <a:solidFill>
                  <a:srgbClr val="000000"/>
                </a:solidFill>
                <a:latin typeface="Trebuchet MS"/>
                <a:cs typeface="Trebuchet MS"/>
              </a:rPr>
              <a:t>coord</a:t>
            </a:r>
            <a:r>
              <a:rPr lang="en-US" sz="2400" b="1" dirty="0" smtClean="0">
                <a:solidFill>
                  <a:srgbClr val="000000"/>
                </a:solidFill>
                <a:latin typeface="Trebuchet MS"/>
                <a:cs typeface="Trebuchet MS"/>
              </a:rPr>
              <a:t>(33 + 5, 70 – 5)</a:t>
            </a:r>
            <a:endParaRPr lang="en-US" sz="2400" b="1" dirty="0">
              <a:solidFill>
                <a:srgbClr val="000000"/>
              </a:solidFill>
              <a:latin typeface="Trebuchet MS"/>
              <a:cs typeface="Trebuchet MS"/>
            </a:endParaRPr>
          </a:p>
        </p:txBody>
      </p:sp>
      <p:sp>
        <p:nvSpPr>
          <p:cNvPr id="15" name="TextBox 14"/>
          <p:cNvSpPr txBox="1"/>
          <p:nvPr/>
        </p:nvSpPr>
        <p:spPr>
          <a:xfrm>
            <a:off x="3268133" y="4753509"/>
            <a:ext cx="1586089" cy="461665"/>
          </a:xfrm>
          <a:prstGeom prst="rect">
            <a:avLst/>
          </a:prstGeom>
          <a:noFill/>
        </p:spPr>
        <p:txBody>
          <a:bodyPr wrap="square" rtlCol="0">
            <a:spAutoFit/>
          </a:bodyPr>
          <a:lstStyle/>
          <a:p>
            <a:r>
              <a:rPr lang="en-US" sz="2400" b="1" dirty="0" smtClean="0">
                <a:solidFill>
                  <a:srgbClr val="000000"/>
                </a:solidFill>
                <a:latin typeface="Trebuchet MS"/>
                <a:cs typeface="Trebuchet MS"/>
              </a:rPr>
              <a:t>8,     20</a:t>
            </a:r>
            <a:endParaRPr lang="en-US" sz="2400" b="1" dirty="0">
              <a:solidFill>
                <a:srgbClr val="000000"/>
              </a:solidFill>
              <a:latin typeface="Trebuchet MS"/>
              <a:cs typeface="Trebuchet MS"/>
            </a:endParaRPr>
          </a:p>
        </p:txBody>
      </p:sp>
      <p:sp>
        <p:nvSpPr>
          <p:cNvPr id="17" name="TextBox 16"/>
          <p:cNvSpPr txBox="1"/>
          <p:nvPr/>
        </p:nvSpPr>
        <p:spPr>
          <a:xfrm>
            <a:off x="2302933" y="5423727"/>
            <a:ext cx="5102578" cy="461665"/>
          </a:xfrm>
          <a:prstGeom prst="rect">
            <a:avLst/>
          </a:prstGeom>
          <a:noFill/>
        </p:spPr>
        <p:txBody>
          <a:bodyPr wrap="square" rtlCol="0">
            <a:spAutoFit/>
          </a:bodyPr>
          <a:lstStyle/>
          <a:p>
            <a:r>
              <a:rPr lang="en-US" sz="2400" b="1" dirty="0" err="1" smtClean="0">
                <a:solidFill>
                  <a:srgbClr val="000000"/>
                </a:solidFill>
                <a:latin typeface="Trebuchet MS"/>
                <a:cs typeface="Trebuchet MS"/>
              </a:rPr>
              <a:t>coord</a:t>
            </a:r>
            <a:r>
              <a:rPr lang="en-US" sz="2400" b="1" dirty="0" smtClean="0">
                <a:solidFill>
                  <a:srgbClr val="000000"/>
                </a:solidFill>
                <a:latin typeface="Trebuchet MS"/>
                <a:cs typeface="Trebuchet MS"/>
              </a:rPr>
              <a:t>(8 + 5, 20 – 5)</a:t>
            </a:r>
            <a:endParaRPr lang="en-US" sz="2400" b="1" dirty="0">
              <a:solidFill>
                <a:srgbClr val="000000"/>
              </a:solidFill>
              <a:latin typeface="Trebuchet MS"/>
              <a:cs typeface="Trebuchet MS"/>
            </a:endParaRPr>
          </a:p>
        </p:txBody>
      </p:sp>
      <p:sp>
        <p:nvSpPr>
          <p:cNvPr id="18" name="Oval 17"/>
          <p:cNvSpPr/>
          <p:nvPr/>
        </p:nvSpPr>
        <p:spPr>
          <a:xfrm>
            <a:off x="3375376" y="3286257"/>
            <a:ext cx="533402" cy="1243410"/>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108675" y="4802022"/>
            <a:ext cx="533402" cy="1243410"/>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rot="20066535">
            <a:off x="4320820" y="3178660"/>
            <a:ext cx="533402" cy="1243410"/>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rot="20879608">
            <a:off x="4072467" y="4682067"/>
            <a:ext cx="533402" cy="1243410"/>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437444" y="890184"/>
            <a:ext cx="8212667" cy="14127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Callout 22"/>
          <p:cNvSpPr/>
          <p:nvPr/>
        </p:nvSpPr>
        <p:spPr>
          <a:xfrm>
            <a:off x="437444" y="3902549"/>
            <a:ext cx="1298223" cy="737638"/>
          </a:xfrm>
          <a:prstGeom prst="wedgeEllipseCallout">
            <a:avLst>
              <a:gd name="adj1" fmla="val 171558"/>
              <a:gd name="adj2" fmla="val -58020"/>
            </a:avLst>
          </a:prstGeom>
          <a:solidFill>
            <a:srgbClr val="660066">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Callout 23"/>
          <p:cNvSpPr/>
          <p:nvPr/>
        </p:nvSpPr>
        <p:spPr>
          <a:xfrm>
            <a:off x="437444" y="3902549"/>
            <a:ext cx="1298223" cy="737638"/>
          </a:xfrm>
          <a:prstGeom prst="wedgeEllipseCallout">
            <a:avLst>
              <a:gd name="adj1" fmla="val 141123"/>
              <a:gd name="adj2" fmla="val 117977"/>
            </a:avLst>
          </a:prstGeom>
          <a:solidFill>
            <a:srgbClr val="660066">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dirty="0" smtClean="0">
                <a:solidFill>
                  <a:srgbClr val="FFFFFF"/>
                </a:solidFill>
                <a:latin typeface="Trebuchet MS"/>
                <a:cs typeface="Trebuchet MS"/>
              </a:rPr>
              <a:t>x</a:t>
            </a:r>
            <a:endParaRPr lang="en-US" sz="4400" b="1" dirty="0">
              <a:solidFill>
                <a:srgbClr val="FFFFFF"/>
              </a:solidFill>
              <a:latin typeface="Trebuchet MS"/>
              <a:cs typeface="Trebuchet MS"/>
            </a:endParaRPr>
          </a:p>
        </p:txBody>
      </p:sp>
      <p:sp>
        <p:nvSpPr>
          <p:cNvPr id="25" name="Oval Callout 24"/>
          <p:cNvSpPr/>
          <p:nvPr/>
        </p:nvSpPr>
        <p:spPr>
          <a:xfrm>
            <a:off x="6121399" y="2919665"/>
            <a:ext cx="1298223" cy="737638"/>
          </a:xfrm>
          <a:prstGeom prst="wedgeEllipseCallout">
            <a:avLst>
              <a:gd name="adj1" fmla="val -166486"/>
              <a:gd name="adj2" fmla="val 194497"/>
            </a:avLst>
          </a:prstGeom>
          <a:solidFill>
            <a:srgbClr val="00BF00">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400" b="1" dirty="0">
              <a:solidFill>
                <a:srgbClr val="000000"/>
              </a:solidFill>
              <a:latin typeface="Trebuchet MS"/>
              <a:cs typeface="Trebuchet MS"/>
            </a:endParaRPr>
          </a:p>
        </p:txBody>
      </p:sp>
      <p:sp>
        <p:nvSpPr>
          <p:cNvPr id="26" name="Oval Callout 25"/>
          <p:cNvSpPr/>
          <p:nvPr/>
        </p:nvSpPr>
        <p:spPr>
          <a:xfrm>
            <a:off x="6107288" y="2919665"/>
            <a:ext cx="1298223" cy="737638"/>
          </a:xfrm>
          <a:prstGeom prst="wedgeEllipseCallout">
            <a:avLst>
              <a:gd name="adj1" fmla="val -148007"/>
              <a:gd name="adj2" fmla="val 8935"/>
            </a:avLst>
          </a:prstGeom>
          <a:solidFill>
            <a:srgbClr val="00BF00">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dirty="0">
                <a:solidFill>
                  <a:srgbClr val="000000"/>
                </a:solidFill>
                <a:latin typeface="Trebuchet MS"/>
                <a:cs typeface="Trebuchet MS"/>
              </a:rPr>
              <a:t>y</a:t>
            </a:r>
          </a:p>
        </p:txBody>
      </p:sp>
    </p:spTree>
    <p:extLst>
      <p:ext uri="{BB962C8B-B14F-4D97-AF65-F5344CB8AC3E}">
        <p14:creationId xmlns:p14="http://schemas.microsoft.com/office/powerpoint/2010/main" val="22140039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dissolve">
                                      <p:cBhvr>
                                        <p:cTn id="7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7" grpId="0"/>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0" name="Picture 19" descr="Screenshot 2016-06-13 16.18.1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340" y="0"/>
            <a:ext cx="7680577" cy="6858000"/>
          </a:xfrm>
          <a:prstGeom prst="rect">
            <a:avLst/>
          </a:prstGeom>
        </p:spPr>
      </p:pic>
      <p:sp>
        <p:nvSpPr>
          <p:cNvPr id="8" name="TextBox 7"/>
          <p:cNvSpPr txBox="1"/>
          <p:nvPr/>
        </p:nvSpPr>
        <p:spPr>
          <a:xfrm>
            <a:off x="3084689" y="461782"/>
            <a:ext cx="30931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flavor :: String,</a:t>
            </a:r>
            <a:endParaRPr lang="en-US" sz="2000" b="1" dirty="0">
              <a:solidFill>
                <a:srgbClr val="000000"/>
              </a:solidFill>
              <a:latin typeface="Trebuchet MS"/>
              <a:cs typeface="Trebuchet MS"/>
            </a:endParaRPr>
          </a:p>
        </p:txBody>
      </p:sp>
      <p:sp>
        <p:nvSpPr>
          <p:cNvPr id="9" name="TextBox 8"/>
          <p:cNvSpPr txBox="1"/>
          <p:nvPr/>
        </p:nvSpPr>
        <p:spPr>
          <a:xfrm>
            <a:off x="3084689" y="765467"/>
            <a:ext cx="3093155" cy="400110"/>
          </a:xfrm>
          <a:prstGeom prst="rect">
            <a:avLst/>
          </a:prstGeom>
          <a:noFill/>
        </p:spPr>
        <p:txBody>
          <a:bodyPr wrap="square" rtlCol="0">
            <a:spAutoFit/>
          </a:bodyPr>
          <a:lstStyle/>
          <a:p>
            <a:r>
              <a:rPr lang="en-US" sz="2000" b="1" dirty="0">
                <a:solidFill>
                  <a:srgbClr val="000000"/>
                </a:solidFill>
                <a:latin typeface="Trebuchet MS"/>
                <a:cs typeface="Trebuchet MS"/>
              </a:rPr>
              <a:t>c</a:t>
            </a:r>
            <a:r>
              <a:rPr lang="en-US" sz="2000" b="1" dirty="0" smtClean="0">
                <a:solidFill>
                  <a:srgbClr val="000000"/>
                </a:solidFill>
                <a:latin typeface="Trebuchet MS"/>
                <a:cs typeface="Trebuchet MS"/>
              </a:rPr>
              <a:t>olor  :: String,</a:t>
            </a:r>
            <a:endParaRPr lang="en-US" sz="2000" b="1" dirty="0">
              <a:solidFill>
                <a:srgbClr val="000000"/>
              </a:solidFill>
              <a:latin typeface="Trebuchet MS"/>
              <a:cs typeface="Trebuchet MS"/>
            </a:endParaRPr>
          </a:p>
        </p:txBody>
      </p:sp>
      <p:sp>
        <p:nvSpPr>
          <p:cNvPr id="10" name="TextBox 9"/>
          <p:cNvSpPr txBox="1"/>
          <p:nvPr/>
        </p:nvSpPr>
        <p:spPr>
          <a:xfrm>
            <a:off x="2778225" y="1064622"/>
            <a:ext cx="30931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message :: String,</a:t>
            </a:r>
            <a:endParaRPr lang="en-US" sz="2000" b="1" dirty="0">
              <a:solidFill>
                <a:srgbClr val="000000"/>
              </a:solidFill>
              <a:latin typeface="Trebuchet MS"/>
              <a:cs typeface="Trebuchet MS"/>
            </a:endParaRPr>
          </a:p>
        </p:txBody>
      </p:sp>
      <p:sp>
        <p:nvSpPr>
          <p:cNvPr id="11" name="TextBox 10"/>
          <p:cNvSpPr txBox="1"/>
          <p:nvPr/>
        </p:nvSpPr>
        <p:spPr>
          <a:xfrm>
            <a:off x="3084689" y="1359979"/>
            <a:ext cx="3093155" cy="400110"/>
          </a:xfrm>
          <a:prstGeom prst="rect">
            <a:avLst/>
          </a:prstGeom>
          <a:noFill/>
        </p:spPr>
        <p:txBody>
          <a:bodyPr wrap="square" rtlCol="0">
            <a:spAutoFit/>
          </a:bodyPr>
          <a:lstStyle/>
          <a:p>
            <a:r>
              <a:rPr lang="en-US" sz="2000" b="1" dirty="0">
                <a:solidFill>
                  <a:srgbClr val="000000"/>
                </a:solidFill>
                <a:latin typeface="Trebuchet MS"/>
                <a:cs typeface="Trebuchet MS"/>
              </a:rPr>
              <a:t>l</a:t>
            </a:r>
            <a:r>
              <a:rPr lang="en-US" sz="2000" b="1" dirty="0" smtClean="0">
                <a:solidFill>
                  <a:srgbClr val="000000"/>
                </a:solidFill>
                <a:latin typeface="Trebuchet MS"/>
                <a:cs typeface="Trebuchet MS"/>
              </a:rPr>
              <a:t>ayers :: Number,</a:t>
            </a:r>
            <a:endParaRPr lang="en-US" sz="2000" b="1" dirty="0">
              <a:solidFill>
                <a:srgbClr val="000000"/>
              </a:solidFill>
              <a:latin typeface="Trebuchet MS"/>
              <a:cs typeface="Trebuchet MS"/>
            </a:endParaRPr>
          </a:p>
        </p:txBody>
      </p:sp>
      <p:sp>
        <p:nvSpPr>
          <p:cNvPr id="12" name="TextBox 11"/>
          <p:cNvSpPr txBox="1"/>
          <p:nvPr/>
        </p:nvSpPr>
        <p:spPr>
          <a:xfrm>
            <a:off x="2324589" y="1666079"/>
            <a:ext cx="3942644" cy="400110"/>
          </a:xfrm>
          <a:prstGeom prst="rect">
            <a:avLst/>
          </a:prstGeom>
          <a:noFill/>
        </p:spPr>
        <p:txBody>
          <a:bodyPr wrap="square" rtlCol="0">
            <a:spAutoFit/>
          </a:bodyPr>
          <a:lstStyle/>
          <a:p>
            <a:r>
              <a:rPr lang="en-US" sz="2000" b="1" dirty="0" smtClean="0">
                <a:solidFill>
                  <a:srgbClr val="000000"/>
                </a:solidFill>
                <a:latin typeface="Trebuchet MS"/>
                <a:cs typeface="Trebuchet MS"/>
              </a:rPr>
              <a:t>is-</a:t>
            </a:r>
            <a:r>
              <a:rPr lang="en-US" sz="2000" b="1" dirty="0" err="1" smtClean="0">
                <a:solidFill>
                  <a:srgbClr val="000000"/>
                </a:solidFill>
                <a:latin typeface="Trebuchet MS"/>
                <a:cs typeface="Trebuchet MS"/>
              </a:rPr>
              <a:t>iceCream</a:t>
            </a:r>
            <a:r>
              <a:rPr lang="en-US" sz="2000" b="1" dirty="0" smtClean="0">
                <a:solidFill>
                  <a:srgbClr val="000000"/>
                </a:solidFill>
                <a:latin typeface="Trebuchet MS"/>
                <a:cs typeface="Trebuchet MS"/>
              </a:rPr>
              <a:t>  :: Boolean</a:t>
            </a:r>
            <a:endParaRPr lang="en-US" sz="2000" b="1" dirty="0">
              <a:solidFill>
                <a:srgbClr val="000000"/>
              </a:solidFill>
              <a:latin typeface="Trebuchet MS"/>
              <a:cs typeface="Trebuchet MS"/>
            </a:endParaRPr>
          </a:p>
        </p:txBody>
      </p:sp>
      <p:sp>
        <p:nvSpPr>
          <p:cNvPr id="13" name="TextBox 12"/>
          <p:cNvSpPr txBox="1"/>
          <p:nvPr/>
        </p:nvSpPr>
        <p:spPr>
          <a:xfrm>
            <a:off x="2235200" y="2848590"/>
            <a:ext cx="6628932" cy="369332"/>
          </a:xfrm>
          <a:prstGeom prst="rect">
            <a:avLst/>
          </a:prstGeom>
          <a:noFill/>
        </p:spPr>
        <p:txBody>
          <a:bodyPr wrap="square" rtlCol="0">
            <a:spAutoFit/>
          </a:bodyPr>
          <a:lstStyle/>
          <a:p>
            <a:r>
              <a:rPr lang="en-US" b="1" dirty="0" smtClean="0">
                <a:solidFill>
                  <a:srgbClr val="000000"/>
                </a:solidFill>
                <a:latin typeface="Trebuchet MS"/>
                <a:cs typeface="Trebuchet MS"/>
              </a:rPr>
              <a:t>cake(“vanilla”, “white”, “Happy wedding!”, 4, false) </a:t>
            </a:r>
            <a:endParaRPr lang="en-US" b="1" dirty="0">
              <a:solidFill>
                <a:srgbClr val="000000"/>
              </a:solidFill>
              <a:latin typeface="Trebuchet MS"/>
              <a:cs typeface="Trebuchet MS"/>
            </a:endParaRPr>
          </a:p>
        </p:txBody>
      </p:sp>
      <p:sp>
        <p:nvSpPr>
          <p:cNvPr id="14" name="TextBox 13"/>
          <p:cNvSpPr txBox="1"/>
          <p:nvPr/>
        </p:nvSpPr>
        <p:spPr>
          <a:xfrm>
            <a:off x="2235200" y="3415533"/>
            <a:ext cx="6908800" cy="369332"/>
          </a:xfrm>
          <a:prstGeom prst="rect">
            <a:avLst/>
          </a:prstGeom>
          <a:noFill/>
        </p:spPr>
        <p:txBody>
          <a:bodyPr wrap="square" rtlCol="0">
            <a:spAutoFit/>
          </a:bodyPr>
          <a:lstStyle/>
          <a:p>
            <a:r>
              <a:rPr lang="en-US" b="1" dirty="0" smtClean="0">
                <a:solidFill>
                  <a:srgbClr val="000000"/>
                </a:solidFill>
                <a:latin typeface="Trebuchet MS"/>
                <a:cs typeface="Trebuchet MS"/>
              </a:rPr>
              <a:t>cake(“chocolate”, “brown”, “Happy birthday!”, 8, false) </a:t>
            </a:r>
            <a:endParaRPr lang="en-US" b="1" dirty="0">
              <a:solidFill>
                <a:srgbClr val="000000"/>
              </a:solidFill>
              <a:latin typeface="Trebuchet MS"/>
              <a:cs typeface="Trebuchet MS"/>
            </a:endParaRPr>
          </a:p>
        </p:txBody>
      </p:sp>
      <p:sp>
        <p:nvSpPr>
          <p:cNvPr id="15" name="TextBox 14"/>
          <p:cNvSpPr txBox="1"/>
          <p:nvPr/>
        </p:nvSpPr>
        <p:spPr>
          <a:xfrm>
            <a:off x="3237089" y="4643180"/>
            <a:ext cx="30931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cake1.flavor</a:t>
            </a:r>
            <a:endParaRPr lang="en-US" sz="2000" b="1" dirty="0">
              <a:solidFill>
                <a:srgbClr val="000000"/>
              </a:solidFill>
              <a:latin typeface="Trebuchet MS"/>
              <a:cs typeface="Trebuchet MS"/>
            </a:endParaRPr>
          </a:p>
        </p:txBody>
      </p:sp>
      <p:sp>
        <p:nvSpPr>
          <p:cNvPr id="16" name="TextBox 15"/>
          <p:cNvSpPr txBox="1"/>
          <p:nvPr/>
        </p:nvSpPr>
        <p:spPr>
          <a:xfrm>
            <a:off x="3237089" y="5093020"/>
            <a:ext cx="30931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cake1.color</a:t>
            </a:r>
            <a:endParaRPr lang="en-US" sz="2000" b="1" dirty="0">
              <a:solidFill>
                <a:srgbClr val="000000"/>
              </a:solidFill>
              <a:latin typeface="Trebuchet MS"/>
              <a:cs typeface="Trebuchet MS"/>
            </a:endParaRPr>
          </a:p>
        </p:txBody>
      </p:sp>
      <p:sp>
        <p:nvSpPr>
          <p:cNvPr id="17" name="TextBox 16"/>
          <p:cNvSpPr txBox="1"/>
          <p:nvPr/>
        </p:nvSpPr>
        <p:spPr>
          <a:xfrm>
            <a:off x="3237089" y="5520024"/>
            <a:ext cx="30931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cake1.message</a:t>
            </a:r>
            <a:endParaRPr lang="en-US" sz="2000" b="1" dirty="0">
              <a:solidFill>
                <a:srgbClr val="000000"/>
              </a:solidFill>
              <a:latin typeface="Trebuchet MS"/>
              <a:cs typeface="Trebuchet MS"/>
            </a:endParaRPr>
          </a:p>
        </p:txBody>
      </p:sp>
      <p:sp>
        <p:nvSpPr>
          <p:cNvPr id="18" name="TextBox 17"/>
          <p:cNvSpPr txBox="1"/>
          <p:nvPr/>
        </p:nvSpPr>
        <p:spPr>
          <a:xfrm>
            <a:off x="3237089" y="5922635"/>
            <a:ext cx="30931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cake1.layers</a:t>
            </a:r>
            <a:endParaRPr lang="en-US" sz="2000" b="1" dirty="0">
              <a:solidFill>
                <a:srgbClr val="000000"/>
              </a:solidFill>
              <a:latin typeface="Trebuchet MS"/>
              <a:cs typeface="Trebuchet MS"/>
            </a:endParaRPr>
          </a:p>
        </p:txBody>
      </p:sp>
      <p:sp>
        <p:nvSpPr>
          <p:cNvPr id="19" name="TextBox 18"/>
          <p:cNvSpPr txBox="1"/>
          <p:nvPr/>
        </p:nvSpPr>
        <p:spPr>
          <a:xfrm>
            <a:off x="3237089" y="6322745"/>
            <a:ext cx="30931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cake1.is-iceCream</a:t>
            </a:r>
            <a:endParaRPr lang="en-US" sz="2000" b="1" dirty="0">
              <a:solidFill>
                <a:srgbClr val="000000"/>
              </a:solidFill>
              <a:latin typeface="Trebuchet MS"/>
              <a:cs typeface="Trebuchet MS"/>
            </a:endParaRPr>
          </a:p>
        </p:txBody>
      </p:sp>
    </p:spTree>
    <p:extLst>
      <p:ext uri="{BB962C8B-B14F-4D97-AF65-F5344CB8AC3E}">
        <p14:creationId xmlns:p14="http://schemas.microsoft.com/office/powerpoint/2010/main" val="7445872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3</a:t>
            </a:r>
            <a:endParaRPr lang="en-US" dirty="0"/>
          </a:p>
        </p:txBody>
      </p:sp>
    </p:spTree>
    <p:extLst>
      <p:ext uri="{BB962C8B-B14F-4D97-AF65-F5344CB8AC3E}">
        <p14:creationId xmlns:p14="http://schemas.microsoft.com/office/powerpoint/2010/main" val="395806696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Structures	</a:t>
            </a:r>
            <a:endParaRPr lang="en-US" dirty="0"/>
          </a:p>
        </p:txBody>
      </p:sp>
      <p:sp>
        <p:nvSpPr>
          <p:cNvPr id="3" name="Content Placeholder 2"/>
          <p:cNvSpPr>
            <a:spLocks noGrp="1"/>
          </p:cNvSpPr>
          <p:nvPr>
            <p:ph idx="1"/>
          </p:nvPr>
        </p:nvSpPr>
        <p:spPr/>
        <p:txBody>
          <a:bodyPr/>
          <a:lstStyle/>
          <a:p>
            <a:r>
              <a:rPr lang="en-US" dirty="0" smtClean="0"/>
              <a:t>Open a new </a:t>
            </a:r>
            <a:r>
              <a:rPr lang="en-US" dirty="0" err="1" smtClean="0"/>
              <a:t>Pyret</a:t>
            </a:r>
            <a:r>
              <a:rPr lang="en-US" dirty="0" smtClean="0"/>
              <a:t> file</a:t>
            </a:r>
          </a:p>
          <a:p>
            <a:r>
              <a:rPr lang="en-US" dirty="0" smtClean="0"/>
              <a:t>Write the data definition for Party</a:t>
            </a:r>
          </a:p>
          <a:p>
            <a:r>
              <a:rPr lang="en-US" dirty="0" smtClean="0"/>
              <a:t>Define a new structure of your own!</a:t>
            </a:r>
            <a:endParaRPr lang="en-US" dirty="0"/>
          </a:p>
        </p:txBody>
      </p:sp>
    </p:spTree>
    <p:extLst>
      <p:ext uri="{BB962C8B-B14F-4D97-AF65-F5344CB8AC3E}">
        <p14:creationId xmlns:p14="http://schemas.microsoft.com/office/powerpoint/2010/main" val="86645879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Bridging to CS</a:t>
            </a:r>
            <a:endParaRPr lang="en-US" dirty="0"/>
          </a:p>
        </p:txBody>
      </p:sp>
      <p:sp>
        <p:nvSpPr>
          <p:cNvPr id="4" name="Content Placeholder 3"/>
          <p:cNvSpPr>
            <a:spLocks noGrp="1"/>
          </p:cNvSpPr>
          <p:nvPr>
            <p:ph idx="1"/>
          </p:nvPr>
        </p:nvSpPr>
        <p:spPr>
          <a:xfrm>
            <a:off x="161364" y="4101352"/>
            <a:ext cx="4020671" cy="2756647"/>
          </a:xfrm>
        </p:spPr>
        <p:txBody>
          <a:bodyPr/>
          <a:lstStyle/>
          <a:p>
            <a:r>
              <a:rPr lang="en-US" dirty="0" smtClean="0"/>
              <a:t>K-12</a:t>
            </a:r>
          </a:p>
          <a:p>
            <a:pPr lvl="1"/>
            <a:r>
              <a:rPr lang="en-US" dirty="0" smtClean="0"/>
              <a:t>Little CS engagement Weak Algebra</a:t>
            </a:r>
            <a:endParaRPr lang="en-US" dirty="0"/>
          </a:p>
        </p:txBody>
      </p:sp>
      <p:pic>
        <p:nvPicPr>
          <p:cNvPr id="5" name="Picture 4"/>
          <p:cNvPicPr>
            <a:picLocks noChangeAspect="1"/>
          </p:cNvPicPr>
          <p:nvPr/>
        </p:nvPicPr>
        <p:blipFill rotWithShape="1">
          <a:blip r:embed="rId3"/>
          <a:srcRect l="4082" r="3265"/>
          <a:stretch/>
        </p:blipFill>
        <p:spPr>
          <a:xfrm>
            <a:off x="-13447" y="1984466"/>
            <a:ext cx="9157447" cy="1983628"/>
          </a:xfrm>
          <a:prstGeom prst="rect">
            <a:avLst/>
          </a:prstGeom>
        </p:spPr>
      </p:pic>
      <p:pic>
        <p:nvPicPr>
          <p:cNvPr id="7" name="Picture 6"/>
          <p:cNvPicPr>
            <a:picLocks noChangeAspect="1"/>
          </p:cNvPicPr>
          <p:nvPr/>
        </p:nvPicPr>
        <p:blipFill>
          <a:blip r:embed="rId4"/>
          <a:stretch>
            <a:fillRect/>
          </a:stretch>
        </p:blipFill>
        <p:spPr>
          <a:xfrm>
            <a:off x="-455250" y="1821922"/>
            <a:ext cx="400038" cy="400038"/>
          </a:xfrm>
          <a:prstGeom prst="rect">
            <a:avLst/>
          </a:prstGeom>
        </p:spPr>
      </p:pic>
      <p:grpSp>
        <p:nvGrpSpPr>
          <p:cNvPr id="12" name="Group 11"/>
          <p:cNvGrpSpPr/>
          <p:nvPr/>
        </p:nvGrpSpPr>
        <p:grpSpPr>
          <a:xfrm>
            <a:off x="7799294" y="1009402"/>
            <a:ext cx="1344706" cy="666895"/>
            <a:chOff x="7421155" y="993868"/>
            <a:chExt cx="1681080" cy="833717"/>
          </a:xfrm>
        </p:grpSpPr>
        <p:pic>
          <p:nvPicPr>
            <p:cNvPr id="8" name="Picture 7"/>
            <p:cNvPicPr>
              <a:picLocks noChangeAspect="1"/>
            </p:cNvPicPr>
            <p:nvPr/>
          </p:nvPicPr>
          <p:blipFill>
            <a:blip r:embed="rId5"/>
            <a:stretch>
              <a:fillRect/>
            </a:stretch>
          </p:blipFill>
          <p:spPr>
            <a:xfrm>
              <a:off x="8329776" y="1055126"/>
              <a:ext cx="772459" cy="772459"/>
            </a:xfrm>
            <a:prstGeom prst="rect">
              <a:avLst/>
            </a:prstGeom>
          </p:spPr>
        </p:pic>
        <p:pic>
          <p:nvPicPr>
            <p:cNvPr id="9" name="Picture 8"/>
            <p:cNvPicPr>
              <a:picLocks noChangeAspect="1"/>
            </p:cNvPicPr>
            <p:nvPr/>
          </p:nvPicPr>
          <p:blipFill>
            <a:blip r:embed="rId6"/>
            <a:stretch>
              <a:fillRect/>
            </a:stretch>
          </p:blipFill>
          <p:spPr>
            <a:xfrm>
              <a:off x="7912987" y="993868"/>
              <a:ext cx="612308" cy="612308"/>
            </a:xfrm>
            <a:prstGeom prst="rect">
              <a:avLst/>
            </a:prstGeom>
          </p:spPr>
        </p:pic>
        <p:pic>
          <p:nvPicPr>
            <p:cNvPr id="10" name="Picture 9"/>
            <p:cNvPicPr>
              <a:picLocks noChangeAspect="1"/>
            </p:cNvPicPr>
            <p:nvPr/>
          </p:nvPicPr>
          <p:blipFill>
            <a:blip r:embed="rId7"/>
            <a:stretch>
              <a:fillRect/>
            </a:stretch>
          </p:blipFill>
          <p:spPr>
            <a:xfrm>
              <a:off x="7421155" y="1326402"/>
              <a:ext cx="466818" cy="466818"/>
            </a:xfrm>
            <a:prstGeom prst="rect">
              <a:avLst/>
            </a:prstGeom>
          </p:spPr>
        </p:pic>
      </p:grpSp>
      <p:sp>
        <p:nvSpPr>
          <p:cNvPr id="11" name="Content Placeholder 3"/>
          <p:cNvSpPr txBox="1">
            <a:spLocks/>
          </p:cNvSpPr>
          <p:nvPr/>
        </p:nvSpPr>
        <p:spPr bwMode="auto">
          <a:xfrm>
            <a:off x="4914900" y="4101351"/>
            <a:ext cx="4020671" cy="2756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1"/>
              </a:buClr>
              <a:buSzPct val="70000"/>
              <a:buFont typeface="Wingdings" charset="0"/>
              <a:buChar char="§"/>
              <a:defRPr sz="2800" kern="1200">
                <a:solidFill>
                  <a:srgbClr val="000000"/>
                </a:solidFill>
                <a:latin typeface="Helvetica"/>
                <a:ea typeface="ＭＳ Ｐゴシック" charset="-128"/>
                <a:cs typeface="Helvetica"/>
              </a:defRPr>
            </a:lvl1pPr>
            <a:lvl2pPr marL="742950" indent="-285750" algn="l" rtl="0" eaLnBrk="1" fontAlgn="base" hangingPunct="1">
              <a:spcBef>
                <a:spcPct val="20000"/>
              </a:spcBef>
              <a:spcAft>
                <a:spcPct val="0"/>
              </a:spcAft>
              <a:buClr>
                <a:schemeClr val="bg1"/>
              </a:buClr>
              <a:buSzPct val="70000"/>
              <a:buFont typeface="Wingdings" charset="0"/>
              <a:buChar char="§"/>
              <a:defRPr sz="2400" kern="1200">
                <a:solidFill>
                  <a:schemeClr val="bg1"/>
                </a:solidFill>
                <a:latin typeface="Helvetica"/>
                <a:ea typeface="ＭＳ Ｐゴシック" charset="-128"/>
                <a:cs typeface="Helvetica"/>
              </a:defRPr>
            </a:lvl2pPr>
            <a:lvl3pPr marL="1143000" indent="-228600" algn="l" rtl="0" eaLnBrk="1" fontAlgn="base" hangingPunct="1">
              <a:spcBef>
                <a:spcPct val="20000"/>
              </a:spcBef>
              <a:spcAft>
                <a:spcPct val="0"/>
              </a:spcAft>
              <a:buClr>
                <a:schemeClr val="bg1"/>
              </a:buClr>
              <a:buSzPct val="70000"/>
              <a:buFont typeface="Wingdings" charset="0"/>
              <a:buChar char="§"/>
              <a:defRPr sz="2000" kern="1200">
                <a:solidFill>
                  <a:srgbClr val="000000"/>
                </a:solidFill>
                <a:latin typeface="Helvetica"/>
                <a:ea typeface="ＭＳ Ｐゴシック" charset="-128"/>
                <a:cs typeface="Helvetica"/>
              </a:defRPr>
            </a:lvl3pPr>
            <a:lvl4pPr marL="1600200" indent="-228600" algn="l" rtl="0" eaLnBrk="1" fontAlgn="base" hangingPunct="1">
              <a:spcBef>
                <a:spcPct val="20000"/>
              </a:spcBef>
              <a:spcAft>
                <a:spcPct val="0"/>
              </a:spcAft>
              <a:buClr>
                <a:schemeClr val="bg1"/>
              </a:buClr>
              <a:buSzPct val="70000"/>
              <a:buFont typeface="Wingdings" charset="0"/>
              <a:buChar char="§"/>
              <a:defRPr kern="1200">
                <a:solidFill>
                  <a:schemeClr val="bg1"/>
                </a:solidFill>
                <a:latin typeface="Helvetica"/>
                <a:ea typeface="ＭＳ Ｐゴシック" charset="-128"/>
                <a:cs typeface="Helvetica"/>
              </a:defRPr>
            </a:lvl4pPr>
            <a:lvl5pPr marL="2057400" indent="-228600" algn="l" rtl="0" eaLnBrk="1" fontAlgn="base" hangingPunct="1">
              <a:spcBef>
                <a:spcPct val="20000"/>
              </a:spcBef>
              <a:spcAft>
                <a:spcPct val="0"/>
              </a:spcAft>
              <a:buClr>
                <a:schemeClr val="bg1"/>
              </a:buClr>
              <a:buSzPct val="60000"/>
              <a:buFont typeface="Wingdings" charset="0"/>
              <a:buChar char="§"/>
              <a:defRPr sz="1600" kern="1200">
                <a:solidFill>
                  <a:schemeClr val="bg1"/>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defTabSz="914400"/>
            <a:r>
              <a:rPr lang="en-US" dirty="0" smtClean="0"/>
              <a:t>College/AP/Industry</a:t>
            </a:r>
          </a:p>
          <a:p>
            <a:pPr lvl="1" defTabSz="914400"/>
            <a:r>
              <a:rPr lang="en-US" dirty="0" smtClean="0"/>
              <a:t>C-like syntax</a:t>
            </a:r>
          </a:p>
          <a:p>
            <a:pPr lvl="1" defTabSz="914400"/>
            <a:r>
              <a:rPr lang="en-US" sz="2000" i="1" dirty="0" smtClean="0"/>
              <a:t>Programming</a:t>
            </a:r>
            <a:r>
              <a:rPr lang="en-US" sz="2000" dirty="0" smtClean="0"/>
              <a:t>, not hacking</a:t>
            </a:r>
            <a:endParaRPr lang="en-US" sz="2000" dirty="0"/>
          </a:p>
        </p:txBody>
      </p:sp>
      <p:pic>
        <p:nvPicPr>
          <p:cNvPr id="13" name="Picture 12"/>
          <p:cNvPicPr>
            <a:picLocks noChangeAspect="1"/>
          </p:cNvPicPr>
          <p:nvPr/>
        </p:nvPicPr>
        <p:blipFill>
          <a:blip r:embed="rId8"/>
          <a:stretch>
            <a:fillRect/>
          </a:stretch>
        </p:blipFill>
        <p:spPr>
          <a:xfrm>
            <a:off x="161364" y="1256544"/>
            <a:ext cx="419753" cy="419753"/>
          </a:xfrm>
          <a:prstGeom prst="rect">
            <a:avLst/>
          </a:prstGeom>
        </p:spPr>
      </p:pic>
    </p:spTree>
    <p:extLst>
      <p:ext uri="{BB962C8B-B14F-4D97-AF65-F5344CB8AC3E}">
        <p14:creationId xmlns:p14="http://schemas.microsoft.com/office/powerpoint/2010/main" val="14645433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500"/>
                                        <p:tgtEl>
                                          <p:spTgt spid="4">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fade">
                                      <p:cBhvr>
                                        <p:cTn id="18" dur="500"/>
                                        <p:tgtEl>
                                          <p:spTgt spid="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nodeType="clickEffect">
                                  <p:stCondLst>
                                    <p:cond delay="0"/>
                                  </p:stCondLst>
                                  <p:childTnLst>
                                    <p:animMotion origin="layout" path="M 1.38889E-6 2.59259E-6 L 0.06128 0.00324 " pathEditMode="relative" rAng="0" ptsTypes="AA">
                                      <p:cBhvr>
                                        <p:cTn id="27" dur="2000" fill="hold"/>
                                        <p:tgtEl>
                                          <p:spTgt spid="7"/>
                                        </p:tgtEl>
                                        <p:attrNameLst>
                                          <p:attrName>ppt_x</p:attrName>
                                          <p:attrName>ppt_y</p:attrName>
                                        </p:attrNameLst>
                                      </p:cBhvr>
                                      <p:rCtr x="3056" y="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Content Placeholder 3" descr="Screenshot 2015-08-17 22.25.16.png"/>
          <p:cNvPicPr>
            <a:picLocks noGrp="1" noChangeAspect="1"/>
          </p:cNvPicPr>
          <p:nvPr>
            <p:ph idx="1"/>
          </p:nvPr>
        </p:nvPicPr>
        <p:blipFill rotWithShape="1">
          <a:blip r:embed="rId2">
            <a:extLst>
              <a:ext uri="{28A0092B-C50C-407E-A947-70E740481C1C}">
                <a14:useLocalDpi xmlns:a14="http://schemas.microsoft.com/office/drawing/2010/main" val="0"/>
              </a:ext>
            </a:extLst>
          </a:blip>
          <a:srcRect l="-3647" r="16"/>
          <a:stretch/>
        </p:blipFill>
        <p:spPr>
          <a:xfrm>
            <a:off x="748184" y="183445"/>
            <a:ext cx="7619706" cy="6392157"/>
          </a:xfrm>
        </p:spPr>
      </p:pic>
      <p:sp>
        <p:nvSpPr>
          <p:cNvPr id="6" name="TextBox 5"/>
          <p:cNvSpPr txBox="1"/>
          <p:nvPr/>
        </p:nvSpPr>
        <p:spPr>
          <a:xfrm>
            <a:off x="3567289" y="813122"/>
            <a:ext cx="3093155" cy="400110"/>
          </a:xfrm>
          <a:prstGeom prst="rect">
            <a:avLst/>
          </a:prstGeom>
          <a:noFill/>
        </p:spPr>
        <p:txBody>
          <a:bodyPr wrap="square" rtlCol="0">
            <a:spAutoFit/>
          </a:bodyPr>
          <a:lstStyle/>
          <a:p>
            <a:r>
              <a:rPr lang="en-US" sz="2000" b="1" dirty="0">
                <a:solidFill>
                  <a:srgbClr val="000000"/>
                </a:solidFill>
                <a:latin typeface="Trebuchet MS"/>
                <a:cs typeface="Trebuchet MS"/>
              </a:rPr>
              <a:t>l</a:t>
            </a:r>
            <a:r>
              <a:rPr lang="en-US" sz="2000" b="1" dirty="0" smtClean="0">
                <a:solidFill>
                  <a:srgbClr val="000000"/>
                </a:solidFill>
                <a:latin typeface="Trebuchet MS"/>
                <a:cs typeface="Trebuchet MS"/>
              </a:rPr>
              <a:t>ocation :: String,</a:t>
            </a:r>
            <a:endParaRPr lang="en-US" sz="2000" b="1" dirty="0">
              <a:solidFill>
                <a:srgbClr val="000000"/>
              </a:solidFill>
              <a:latin typeface="Trebuchet MS"/>
              <a:cs typeface="Trebuchet MS"/>
            </a:endParaRPr>
          </a:p>
        </p:txBody>
      </p:sp>
      <p:sp>
        <p:nvSpPr>
          <p:cNvPr id="7" name="TextBox 6"/>
          <p:cNvSpPr txBox="1"/>
          <p:nvPr/>
        </p:nvSpPr>
        <p:spPr>
          <a:xfrm>
            <a:off x="3567289" y="1048686"/>
            <a:ext cx="2966154" cy="461665"/>
          </a:xfrm>
          <a:prstGeom prst="rect">
            <a:avLst/>
          </a:prstGeom>
          <a:noFill/>
        </p:spPr>
        <p:txBody>
          <a:bodyPr wrap="square" rtlCol="0">
            <a:spAutoFit/>
          </a:bodyPr>
          <a:lstStyle/>
          <a:p>
            <a:r>
              <a:rPr lang="en-US" sz="2400" b="1" dirty="0" smtClean="0">
                <a:solidFill>
                  <a:srgbClr val="000000"/>
                </a:solidFill>
                <a:latin typeface="Trebuchet MS"/>
                <a:cs typeface="Trebuchet MS"/>
              </a:rPr>
              <a:t>  </a:t>
            </a:r>
            <a:r>
              <a:rPr lang="en-US" sz="2000" b="1" dirty="0" smtClean="0">
                <a:solidFill>
                  <a:srgbClr val="000000"/>
                </a:solidFill>
                <a:latin typeface="Trebuchet MS"/>
                <a:cs typeface="Trebuchet MS"/>
              </a:rPr>
              <a:t>theme :: String,</a:t>
            </a:r>
            <a:endParaRPr lang="en-US" sz="2000" b="1" dirty="0">
              <a:solidFill>
                <a:srgbClr val="000000"/>
              </a:solidFill>
              <a:latin typeface="Trebuchet MS"/>
              <a:cs typeface="Trebuchet MS"/>
            </a:endParaRPr>
          </a:p>
        </p:txBody>
      </p:sp>
      <p:sp>
        <p:nvSpPr>
          <p:cNvPr id="8" name="TextBox 7"/>
          <p:cNvSpPr txBox="1"/>
          <p:nvPr/>
        </p:nvSpPr>
        <p:spPr>
          <a:xfrm>
            <a:off x="3414888" y="1396410"/>
            <a:ext cx="3118555" cy="461665"/>
          </a:xfrm>
          <a:prstGeom prst="rect">
            <a:avLst/>
          </a:prstGeom>
          <a:noFill/>
        </p:spPr>
        <p:txBody>
          <a:bodyPr wrap="square" rtlCol="0">
            <a:spAutoFit/>
          </a:bodyPr>
          <a:lstStyle/>
          <a:p>
            <a:r>
              <a:rPr lang="en-US" sz="2400" b="1" dirty="0" smtClean="0">
                <a:solidFill>
                  <a:srgbClr val="000000"/>
                </a:solidFill>
                <a:latin typeface="Trebuchet MS"/>
                <a:cs typeface="Trebuchet MS"/>
              </a:rPr>
              <a:t>    </a:t>
            </a:r>
            <a:r>
              <a:rPr lang="en-US" sz="2000" b="1" dirty="0" smtClean="0">
                <a:solidFill>
                  <a:srgbClr val="000000"/>
                </a:solidFill>
                <a:latin typeface="Trebuchet MS"/>
                <a:cs typeface="Trebuchet MS"/>
              </a:rPr>
              <a:t>guests :: Number</a:t>
            </a:r>
            <a:endParaRPr lang="en-US" sz="2000" b="1" dirty="0">
              <a:solidFill>
                <a:srgbClr val="000000"/>
              </a:solidFill>
              <a:latin typeface="Trebuchet MS"/>
              <a:cs typeface="Trebuchet MS"/>
            </a:endParaRPr>
          </a:p>
        </p:txBody>
      </p:sp>
      <p:sp>
        <p:nvSpPr>
          <p:cNvPr id="9" name="TextBox 8"/>
          <p:cNvSpPr txBox="1"/>
          <p:nvPr/>
        </p:nvSpPr>
        <p:spPr>
          <a:xfrm>
            <a:off x="2247898" y="2859501"/>
            <a:ext cx="5442657" cy="400110"/>
          </a:xfrm>
          <a:prstGeom prst="rect">
            <a:avLst/>
          </a:prstGeom>
          <a:noFill/>
        </p:spPr>
        <p:txBody>
          <a:bodyPr wrap="square" rtlCol="0">
            <a:spAutoFit/>
          </a:bodyPr>
          <a:lstStyle/>
          <a:p>
            <a:r>
              <a:rPr lang="en-US" sz="2000" b="1" dirty="0">
                <a:solidFill>
                  <a:srgbClr val="000000"/>
                </a:solidFill>
                <a:latin typeface="Trebuchet MS"/>
                <a:cs typeface="Trebuchet MS"/>
              </a:rPr>
              <a:t>p</a:t>
            </a:r>
            <a:r>
              <a:rPr lang="en-US" sz="2000" b="1" dirty="0" smtClean="0">
                <a:solidFill>
                  <a:srgbClr val="000000"/>
                </a:solidFill>
                <a:latin typeface="Trebuchet MS"/>
                <a:cs typeface="Trebuchet MS"/>
              </a:rPr>
              <a:t>arty(“Colorado”, “Bootstrap”, 16)</a:t>
            </a:r>
            <a:endParaRPr lang="en-US" sz="2000" b="1" dirty="0">
              <a:solidFill>
                <a:srgbClr val="000000"/>
              </a:solidFill>
              <a:latin typeface="Trebuchet MS"/>
              <a:cs typeface="Trebuchet MS"/>
            </a:endParaRPr>
          </a:p>
        </p:txBody>
      </p:sp>
      <p:sp>
        <p:nvSpPr>
          <p:cNvPr id="10" name="TextBox 9"/>
          <p:cNvSpPr txBox="1"/>
          <p:nvPr/>
        </p:nvSpPr>
        <p:spPr>
          <a:xfrm>
            <a:off x="2247898" y="3548123"/>
            <a:ext cx="5442657" cy="400110"/>
          </a:xfrm>
          <a:prstGeom prst="rect">
            <a:avLst/>
          </a:prstGeom>
          <a:noFill/>
        </p:spPr>
        <p:txBody>
          <a:bodyPr wrap="square" rtlCol="0">
            <a:spAutoFit/>
          </a:bodyPr>
          <a:lstStyle/>
          <a:p>
            <a:r>
              <a:rPr lang="en-US" sz="2000" b="1" dirty="0">
                <a:solidFill>
                  <a:srgbClr val="000000"/>
                </a:solidFill>
                <a:latin typeface="Trebuchet MS"/>
                <a:cs typeface="Trebuchet MS"/>
              </a:rPr>
              <a:t>p</a:t>
            </a:r>
            <a:r>
              <a:rPr lang="en-US" sz="2000" b="1" dirty="0" smtClean="0">
                <a:solidFill>
                  <a:srgbClr val="000000"/>
                </a:solidFill>
                <a:latin typeface="Trebuchet MS"/>
                <a:cs typeface="Trebuchet MS"/>
              </a:rPr>
              <a:t>arty(“My house”, “Birthday”, 200)</a:t>
            </a:r>
            <a:endParaRPr lang="en-US" sz="2000" b="1" dirty="0">
              <a:solidFill>
                <a:srgbClr val="000000"/>
              </a:solidFill>
              <a:latin typeface="Trebuchet MS"/>
              <a:cs typeface="Trebuchet MS"/>
            </a:endParaRPr>
          </a:p>
        </p:txBody>
      </p:sp>
      <p:sp>
        <p:nvSpPr>
          <p:cNvPr id="11" name="TextBox 10"/>
          <p:cNvSpPr txBox="1"/>
          <p:nvPr/>
        </p:nvSpPr>
        <p:spPr>
          <a:xfrm>
            <a:off x="3166532" y="5026377"/>
            <a:ext cx="3118555" cy="461665"/>
          </a:xfrm>
          <a:prstGeom prst="rect">
            <a:avLst/>
          </a:prstGeom>
          <a:noFill/>
        </p:spPr>
        <p:txBody>
          <a:bodyPr wrap="square" rtlCol="0">
            <a:spAutoFit/>
          </a:bodyPr>
          <a:lstStyle/>
          <a:p>
            <a:r>
              <a:rPr lang="en-US" sz="2400" b="1" dirty="0" smtClean="0">
                <a:solidFill>
                  <a:srgbClr val="000000"/>
                </a:solidFill>
                <a:latin typeface="Trebuchet MS"/>
                <a:cs typeface="Trebuchet MS"/>
              </a:rPr>
              <a:t>    </a:t>
            </a:r>
            <a:r>
              <a:rPr lang="en-US" sz="2000" b="1" dirty="0" smtClean="0">
                <a:solidFill>
                  <a:srgbClr val="000000"/>
                </a:solidFill>
                <a:latin typeface="Trebuchet MS"/>
                <a:cs typeface="Trebuchet MS"/>
              </a:rPr>
              <a:t>party1.location</a:t>
            </a:r>
            <a:endParaRPr lang="en-US" sz="2000" b="1" dirty="0">
              <a:solidFill>
                <a:srgbClr val="000000"/>
              </a:solidFill>
              <a:latin typeface="Trebuchet MS"/>
              <a:cs typeface="Trebuchet MS"/>
            </a:endParaRPr>
          </a:p>
        </p:txBody>
      </p:sp>
      <p:sp>
        <p:nvSpPr>
          <p:cNvPr id="12" name="TextBox 11"/>
          <p:cNvSpPr txBox="1"/>
          <p:nvPr/>
        </p:nvSpPr>
        <p:spPr>
          <a:xfrm>
            <a:off x="3166532" y="5488042"/>
            <a:ext cx="3118555" cy="461665"/>
          </a:xfrm>
          <a:prstGeom prst="rect">
            <a:avLst/>
          </a:prstGeom>
          <a:noFill/>
        </p:spPr>
        <p:txBody>
          <a:bodyPr wrap="square" rtlCol="0">
            <a:spAutoFit/>
          </a:bodyPr>
          <a:lstStyle/>
          <a:p>
            <a:r>
              <a:rPr lang="en-US" sz="2400" b="1" dirty="0" smtClean="0">
                <a:solidFill>
                  <a:srgbClr val="000000"/>
                </a:solidFill>
                <a:latin typeface="Trebuchet MS"/>
                <a:cs typeface="Trebuchet MS"/>
              </a:rPr>
              <a:t>    </a:t>
            </a:r>
            <a:r>
              <a:rPr lang="en-US" sz="2000" b="1" dirty="0" smtClean="0">
                <a:solidFill>
                  <a:srgbClr val="000000"/>
                </a:solidFill>
                <a:latin typeface="Trebuchet MS"/>
                <a:cs typeface="Trebuchet MS"/>
              </a:rPr>
              <a:t>party1.theme</a:t>
            </a:r>
            <a:endParaRPr lang="en-US" sz="2000" b="1" dirty="0">
              <a:solidFill>
                <a:srgbClr val="000000"/>
              </a:solidFill>
              <a:latin typeface="Trebuchet MS"/>
              <a:cs typeface="Trebuchet MS"/>
            </a:endParaRPr>
          </a:p>
        </p:txBody>
      </p:sp>
      <p:sp>
        <p:nvSpPr>
          <p:cNvPr id="13" name="TextBox 12"/>
          <p:cNvSpPr txBox="1"/>
          <p:nvPr/>
        </p:nvSpPr>
        <p:spPr>
          <a:xfrm>
            <a:off x="3166532" y="5931721"/>
            <a:ext cx="3118555" cy="461665"/>
          </a:xfrm>
          <a:prstGeom prst="rect">
            <a:avLst/>
          </a:prstGeom>
          <a:noFill/>
        </p:spPr>
        <p:txBody>
          <a:bodyPr wrap="square" rtlCol="0">
            <a:spAutoFit/>
          </a:bodyPr>
          <a:lstStyle/>
          <a:p>
            <a:r>
              <a:rPr lang="en-US" sz="2400" b="1" dirty="0" smtClean="0">
                <a:solidFill>
                  <a:srgbClr val="000000"/>
                </a:solidFill>
                <a:latin typeface="Trebuchet MS"/>
                <a:cs typeface="Trebuchet MS"/>
              </a:rPr>
              <a:t>    </a:t>
            </a:r>
            <a:r>
              <a:rPr lang="en-US" sz="2000" b="1" dirty="0" smtClean="0">
                <a:solidFill>
                  <a:srgbClr val="000000"/>
                </a:solidFill>
                <a:latin typeface="Trebuchet MS"/>
                <a:cs typeface="Trebuchet MS"/>
              </a:rPr>
              <a:t>party1.guests</a:t>
            </a:r>
            <a:endParaRPr lang="en-US" sz="2000" b="1" dirty="0">
              <a:solidFill>
                <a:srgbClr val="000000"/>
              </a:solidFill>
              <a:latin typeface="Trebuchet MS"/>
              <a:cs typeface="Trebuchet MS"/>
            </a:endParaRPr>
          </a:p>
        </p:txBody>
      </p:sp>
    </p:spTree>
    <p:extLst>
      <p:ext uri="{BB962C8B-B14F-4D97-AF65-F5344CB8AC3E}">
        <p14:creationId xmlns:p14="http://schemas.microsoft.com/office/powerpoint/2010/main" val="18596001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Screenshot 2015-08-17 22.49.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5" name="TextBox 4"/>
          <p:cNvSpPr txBox="1"/>
          <p:nvPr/>
        </p:nvSpPr>
        <p:spPr>
          <a:xfrm>
            <a:off x="1091719" y="404757"/>
            <a:ext cx="2098019" cy="400110"/>
          </a:xfrm>
          <a:prstGeom prst="rect">
            <a:avLst/>
          </a:prstGeom>
          <a:noFill/>
        </p:spPr>
        <p:txBody>
          <a:bodyPr wrap="square" rtlCol="0">
            <a:spAutoFit/>
          </a:bodyPr>
          <a:lstStyle/>
          <a:p>
            <a:r>
              <a:rPr lang="en-US" sz="2000" b="1" dirty="0">
                <a:solidFill>
                  <a:srgbClr val="000000"/>
                </a:solidFill>
                <a:latin typeface="Trebuchet MS"/>
                <a:cs typeface="Trebuchet MS"/>
              </a:rPr>
              <a:t>c</a:t>
            </a:r>
            <a:r>
              <a:rPr lang="en-US" sz="2000" b="1" dirty="0" smtClean="0">
                <a:solidFill>
                  <a:srgbClr val="000000"/>
                </a:solidFill>
                <a:latin typeface="Trebuchet MS"/>
                <a:cs typeface="Trebuchet MS"/>
              </a:rPr>
              <a:t>hange-flavor</a:t>
            </a:r>
            <a:endParaRPr lang="en-US" sz="2000" b="1" dirty="0">
              <a:solidFill>
                <a:srgbClr val="000000"/>
              </a:solidFill>
              <a:latin typeface="Trebuchet MS"/>
              <a:cs typeface="Trebuchet MS"/>
            </a:endParaRPr>
          </a:p>
        </p:txBody>
      </p:sp>
      <p:sp>
        <p:nvSpPr>
          <p:cNvPr id="6" name="TextBox 5"/>
          <p:cNvSpPr txBox="1"/>
          <p:nvPr/>
        </p:nvSpPr>
        <p:spPr>
          <a:xfrm>
            <a:off x="3510845" y="388357"/>
            <a:ext cx="1707444"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 String</a:t>
            </a:r>
            <a:endParaRPr lang="en-US" sz="2000" b="1" dirty="0">
              <a:solidFill>
                <a:srgbClr val="000000"/>
              </a:solidFill>
              <a:latin typeface="Trebuchet MS"/>
              <a:cs typeface="Trebuchet MS"/>
            </a:endParaRPr>
          </a:p>
        </p:txBody>
      </p:sp>
      <p:sp>
        <p:nvSpPr>
          <p:cNvPr id="7" name="TextBox 6"/>
          <p:cNvSpPr txBox="1"/>
          <p:nvPr/>
        </p:nvSpPr>
        <p:spPr>
          <a:xfrm>
            <a:off x="7284156" y="309447"/>
            <a:ext cx="1707444"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a:t>
            </a:r>
            <a:endParaRPr lang="en-US" sz="2000" b="1" dirty="0">
              <a:solidFill>
                <a:srgbClr val="000000"/>
              </a:solidFill>
              <a:latin typeface="Trebuchet MS"/>
              <a:cs typeface="Trebuchet MS"/>
            </a:endParaRPr>
          </a:p>
        </p:txBody>
      </p:sp>
      <p:sp>
        <p:nvSpPr>
          <p:cNvPr id="8" name="TextBox 7"/>
          <p:cNvSpPr txBox="1"/>
          <p:nvPr/>
        </p:nvSpPr>
        <p:spPr>
          <a:xfrm>
            <a:off x="897123" y="804867"/>
            <a:ext cx="8094477" cy="646331"/>
          </a:xfrm>
          <a:prstGeom prst="rect">
            <a:avLst/>
          </a:prstGeom>
          <a:noFill/>
        </p:spPr>
        <p:txBody>
          <a:bodyPr wrap="square" rtlCol="0">
            <a:spAutoFit/>
          </a:bodyPr>
          <a:lstStyle/>
          <a:p>
            <a:r>
              <a:rPr lang="en-US" b="1" dirty="0" smtClean="0">
                <a:solidFill>
                  <a:srgbClr val="000000"/>
                </a:solidFill>
                <a:latin typeface="Trebuchet MS"/>
                <a:cs typeface="Trebuchet MS"/>
              </a:rPr>
              <a:t>Consumes a Cake and flavor, produces a Cake the same as the original, but with the given flavor</a:t>
            </a:r>
            <a:endParaRPr lang="en-US" b="1" dirty="0">
              <a:solidFill>
                <a:srgbClr val="000000"/>
              </a:solidFill>
              <a:latin typeface="Trebuchet MS"/>
              <a:cs typeface="Trebuchet MS"/>
            </a:endParaRPr>
          </a:p>
        </p:txBody>
      </p:sp>
      <p:sp>
        <p:nvSpPr>
          <p:cNvPr id="9" name="TextBox 8"/>
          <p:cNvSpPr txBox="1"/>
          <p:nvPr/>
        </p:nvSpPr>
        <p:spPr>
          <a:xfrm>
            <a:off x="1035411" y="2038823"/>
            <a:ext cx="2037988" cy="400110"/>
          </a:xfrm>
          <a:prstGeom prst="rect">
            <a:avLst/>
          </a:prstGeom>
          <a:noFill/>
        </p:spPr>
        <p:txBody>
          <a:bodyPr wrap="square" rtlCol="0">
            <a:spAutoFit/>
          </a:bodyPr>
          <a:lstStyle/>
          <a:p>
            <a:r>
              <a:rPr lang="en-US" sz="2000" b="1" dirty="0" smtClean="0">
                <a:solidFill>
                  <a:srgbClr val="000000"/>
                </a:solidFill>
                <a:latin typeface="Trebuchet MS"/>
                <a:cs typeface="Trebuchet MS"/>
              </a:rPr>
              <a:t>change-flavor</a:t>
            </a:r>
            <a:endParaRPr lang="en-US" sz="2000" b="1" dirty="0">
              <a:solidFill>
                <a:srgbClr val="000000"/>
              </a:solidFill>
              <a:latin typeface="Trebuchet MS"/>
              <a:cs typeface="Trebuchet MS"/>
            </a:endParaRPr>
          </a:p>
        </p:txBody>
      </p:sp>
      <p:sp>
        <p:nvSpPr>
          <p:cNvPr id="11" name="TextBox 10"/>
          <p:cNvSpPr txBox="1"/>
          <p:nvPr/>
        </p:nvSpPr>
        <p:spPr>
          <a:xfrm>
            <a:off x="2935111" y="2072628"/>
            <a:ext cx="2930666"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cake1, “strawberry”</a:t>
            </a:r>
            <a:endParaRPr lang="en-US" sz="2000" b="1" dirty="0">
              <a:solidFill>
                <a:srgbClr val="000000"/>
              </a:solidFill>
              <a:latin typeface="Trebuchet MS"/>
              <a:cs typeface="Trebuchet MS"/>
            </a:endParaRPr>
          </a:p>
        </p:txBody>
      </p:sp>
      <p:sp>
        <p:nvSpPr>
          <p:cNvPr id="12" name="TextBox 11"/>
          <p:cNvSpPr txBox="1"/>
          <p:nvPr/>
        </p:nvSpPr>
        <p:spPr>
          <a:xfrm>
            <a:off x="2186573" y="2463490"/>
            <a:ext cx="1046283"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a:t>
            </a:r>
            <a:endParaRPr lang="en-US" sz="2000" b="1" dirty="0">
              <a:solidFill>
                <a:srgbClr val="000000"/>
              </a:solidFill>
              <a:latin typeface="Trebuchet MS"/>
              <a:cs typeface="Trebuchet MS"/>
            </a:endParaRPr>
          </a:p>
        </p:txBody>
      </p:sp>
      <p:sp>
        <p:nvSpPr>
          <p:cNvPr id="13" name="TextBox 12"/>
          <p:cNvSpPr txBox="1"/>
          <p:nvPr/>
        </p:nvSpPr>
        <p:spPr>
          <a:xfrm>
            <a:off x="2935110" y="2451668"/>
            <a:ext cx="2105791" cy="400110"/>
          </a:xfrm>
          <a:prstGeom prst="rect">
            <a:avLst/>
          </a:prstGeom>
          <a:noFill/>
        </p:spPr>
        <p:txBody>
          <a:bodyPr wrap="square" rtlCol="0">
            <a:spAutoFit/>
          </a:bodyPr>
          <a:lstStyle/>
          <a:p>
            <a:r>
              <a:rPr lang="en-US" sz="2000" b="1" dirty="0" smtClean="0">
                <a:solidFill>
                  <a:srgbClr val="000000"/>
                </a:solidFill>
                <a:latin typeface="Trebuchet MS"/>
                <a:cs typeface="Trebuchet MS"/>
              </a:rPr>
              <a:t>“strawberry”,</a:t>
            </a:r>
            <a:endParaRPr lang="en-US" sz="2000" b="1" dirty="0">
              <a:solidFill>
                <a:srgbClr val="000000"/>
              </a:solidFill>
              <a:latin typeface="Trebuchet MS"/>
              <a:cs typeface="Trebuchet MS"/>
            </a:endParaRPr>
          </a:p>
        </p:txBody>
      </p:sp>
      <p:sp>
        <p:nvSpPr>
          <p:cNvPr id="14" name="TextBox 13"/>
          <p:cNvSpPr txBox="1"/>
          <p:nvPr/>
        </p:nvSpPr>
        <p:spPr>
          <a:xfrm>
            <a:off x="2978069" y="2771512"/>
            <a:ext cx="1707444" cy="400110"/>
          </a:xfrm>
          <a:prstGeom prst="rect">
            <a:avLst/>
          </a:prstGeom>
          <a:noFill/>
        </p:spPr>
        <p:txBody>
          <a:bodyPr wrap="square" rtlCol="0">
            <a:spAutoFit/>
          </a:bodyPr>
          <a:lstStyle/>
          <a:p>
            <a:r>
              <a:rPr lang="en-US" sz="2000" b="1" dirty="0">
                <a:solidFill>
                  <a:srgbClr val="000000"/>
                </a:solidFill>
                <a:latin typeface="Trebuchet MS"/>
                <a:cs typeface="Trebuchet MS"/>
              </a:rPr>
              <a:t>c</a:t>
            </a:r>
            <a:r>
              <a:rPr lang="en-US" sz="2000" b="1" dirty="0" smtClean="0">
                <a:solidFill>
                  <a:srgbClr val="000000"/>
                </a:solidFill>
                <a:latin typeface="Trebuchet MS"/>
                <a:cs typeface="Trebuchet MS"/>
              </a:rPr>
              <a:t>ake1.color,</a:t>
            </a:r>
            <a:endParaRPr lang="en-US" sz="2000" b="1" dirty="0">
              <a:solidFill>
                <a:srgbClr val="000000"/>
              </a:solidFill>
              <a:latin typeface="Trebuchet MS"/>
              <a:cs typeface="Trebuchet MS"/>
            </a:endParaRPr>
          </a:p>
        </p:txBody>
      </p:sp>
      <p:sp>
        <p:nvSpPr>
          <p:cNvPr id="15" name="TextBox 14"/>
          <p:cNvSpPr txBox="1"/>
          <p:nvPr/>
        </p:nvSpPr>
        <p:spPr>
          <a:xfrm>
            <a:off x="2966153" y="3135591"/>
            <a:ext cx="2074748"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cake1.message,</a:t>
            </a:r>
            <a:endParaRPr lang="en-US" sz="2000" b="1" dirty="0">
              <a:solidFill>
                <a:srgbClr val="000000"/>
              </a:solidFill>
              <a:latin typeface="Trebuchet MS"/>
              <a:cs typeface="Trebuchet MS"/>
            </a:endParaRPr>
          </a:p>
        </p:txBody>
      </p:sp>
      <p:sp>
        <p:nvSpPr>
          <p:cNvPr id="17" name="TextBox 16"/>
          <p:cNvSpPr txBox="1"/>
          <p:nvPr/>
        </p:nvSpPr>
        <p:spPr>
          <a:xfrm>
            <a:off x="2941497" y="3479645"/>
            <a:ext cx="2626005" cy="400110"/>
          </a:xfrm>
          <a:prstGeom prst="rect">
            <a:avLst/>
          </a:prstGeom>
          <a:noFill/>
        </p:spPr>
        <p:txBody>
          <a:bodyPr wrap="square" rtlCol="0">
            <a:spAutoFit/>
          </a:bodyPr>
          <a:lstStyle/>
          <a:p>
            <a:r>
              <a:rPr lang="en-US" sz="2000" b="1" dirty="0">
                <a:solidFill>
                  <a:srgbClr val="000000"/>
                </a:solidFill>
                <a:latin typeface="Trebuchet MS"/>
                <a:cs typeface="Trebuchet MS"/>
              </a:rPr>
              <a:t>c</a:t>
            </a:r>
            <a:r>
              <a:rPr lang="en-US" sz="2000" b="1" dirty="0" smtClean="0">
                <a:solidFill>
                  <a:srgbClr val="000000"/>
                </a:solidFill>
                <a:latin typeface="Trebuchet MS"/>
                <a:cs typeface="Trebuchet MS"/>
              </a:rPr>
              <a:t>ake1.layers,</a:t>
            </a:r>
            <a:endParaRPr lang="en-US" sz="2000" b="1" dirty="0">
              <a:solidFill>
                <a:srgbClr val="000000"/>
              </a:solidFill>
              <a:latin typeface="Trebuchet MS"/>
              <a:cs typeface="Trebuchet MS"/>
            </a:endParaRPr>
          </a:p>
        </p:txBody>
      </p:sp>
      <p:sp>
        <p:nvSpPr>
          <p:cNvPr id="18" name="TextBox 17"/>
          <p:cNvSpPr txBox="1"/>
          <p:nvPr/>
        </p:nvSpPr>
        <p:spPr>
          <a:xfrm>
            <a:off x="2978069" y="3848668"/>
            <a:ext cx="2700725"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cake1.is-iceCream)</a:t>
            </a:r>
            <a:endParaRPr lang="en-US" sz="2000" b="1" dirty="0">
              <a:solidFill>
                <a:srgbClr val="000000"/>
              </a:solidFill>
              <a:latin typeface="Trebuchet MS"/>
              <a:cs typeface="Trebuchet MS"/>
            </a:endParaRPr>
          </a:p>
        </p:txBody>
      </p:sp>
      <p:sp>
        <p:nvSpPr>
          <p:cNvPr id="19" name="TextBox 18"/>
          <p:cNvSpPr txBox="1"/>
          <p:nvPr/>
        </p:nvSpPr>
        <p:spPr>
          <a:xfrm>
            <a:off x="3073399" y="4755289"/>
            <a:ext cx="2478140" cy="400110"/>
          </a:xfrm>
          <a:prstGeom prst="rect">
            <a:avLst/>
          </a:prstGeom>
          <a:noFill/>
        </p:spPr>
        <p:txBody>
          <a:bodyPr wrap="square" rtlCol="0">
            <a:spAutoFit/>
          </a:bodyPr>
          <a:lstStyle/>
          <a:p>
            <a:r>
              <a:rPr lang="en-US" sz="2000" b="1" dirty="0" smtClean="0">
                <a:solidFill>
                  <a:srgbClr val="000000"/>
                </a:solidFill>
                <a:latin typeface="Trebuchet MS"/>
                <a:cs typeface="Trebuchet MS"/>
              </a:rPr>
              <a:t>“mint chocolate”,</a:t>
            </a:r>
            <a:endParaRPr lang="en-US" sz="2000" b="1" dirty="0">
              <a:solidFill>
                <a:srgbClr val="000000"/>
              </a:solidFill>
              <a:latin typeface="Trebuchet MS"/>
              <a:cs typeface="Trebuchet MS"/>
            </a:endParaRPr>
          </a:p>
        </p:txBody>
      </p:sp>
      <p:sp>
        <p:nvSpPr>
          <p:cNvPr id="20" name="TextBox 19"/>
          <p:cNvSpPr txBox="1"/>
          <p:nvPr/>
        </p:nvSpPr>
        <p:spPr>
          <a:xfrm>
            <a:off x="3073399" y="5107744"/>
            <a:ext cx="1707444"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cake2.color,</a:t>
            </a:r>
            <a:endParaRPr lang="en-US" sz="2000" b="1" dirty="0">
              <a:solidFill>
                <a:srgbClr val="000000"/>
              </a:solidFill>
              <a:latin typeface="Trebuchet MS"/>
              <a:cs typeface="Trebuchet MS"/>
            </a:endParaRPr>
          </a:p>
        </p:txBody>
      </p:sp>
      <p:sp>
        <p:nvSpPr>
          <p:cNvPr id="21" name="TextBox 20"/>
          <p:cNvSpPr txBox="1"/>
          <p:nvPr/>
        </p:nvSpPr>
        <p:spPr>
          <a:xfrm>
            <a:off x="3056465" y="5445287"/>
            <a:ext cx="2390327"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cake2.message,</a:t>
            </a:r>
            <a:endParaRPr lang="en-US" sz="2000" b="1" dirty="0">
              <a:solidFill>
                <a:srgbClr val="000000"/>
              </a:solidFill>
              <a:latin typeface="Trebuchet MS"/>
              <a:cs typeface="Trebuchet MS"/>
            </a:endParaRPr>
          </a:p>
        </p:txBody>
      </p:sp>
      <p:sp>
        <p:nvSpPr>
          <p:cNvPr id="23" name="TextBox 22"/>
          <p:cNvSpPr txBox="1"/>
          <p:nvPr/>
        </p:nvSpPr>
        <p:spPr>
          <a:xfrm>
            <a:off x="3056465" y="6152716"/>
            <a:ext cx="2809311"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cake2.is-iceCream)</a:t>
            </a:r>
            <a:endParaRPr lang="en-US" sz="2000" b="1" dirty="0">
              <a:solidFill>
                <a:srgbClr val="000000"/>
              </a:solidFill>
              <a:latin typeface="Trebuchet MS"/>
              <a:cs typeface="Trebuchet MS"/>
            </a:endParaRPr>
          </a:p>
        </p:txBody>
      </p:sp>
      <p:sp>
        <p:nvSpPr>
          <p:cNvPr id="24" name="TextBox 23"/>
          <p:cNvSpPr txBox="1"/>
          <p:nvPr/>
        </p:nvSpPr>
        <p:spPr>
          <a:xfrm>
            <a:off x="1130999" y="4248778"/>
            <a:ext cx="2274711" cy="400110"/>
          </a:xfrm>
          <a:prstGeom prst="rect">
            <a:avLst/>
          </a:prstGeom>
          <a:noFill/>
        </p:spPr>
        <p:txBody>
          <a:bodyPr wrap="square" rtlCol="0">
            <a:spAutoFit/>
          </a:bodyPr>
          <a:lstStyle/>
          <a:p>
            <a:r>
              <a:rPr lang="en-US" sz="2000" b="1" dirty="0" smtClean="0">
                <a:solidFill>
                  <a:srgbClr val="000000"/>
                </a:solidFill>
                <a:latin typeface="Trebuchet MS"/>
                <a:cs typeface="Trebuchet MS"/>
              </a:rPr>
              <a:t>change-flavor</a:t>
            </a:r>
            <a:endParaRPr lang="en-US" sz="2000" b="1" dirty="0">
              <a:solidFill>
                <a:srgbClr val="000000"/>
              </a:solidFill>
              <a:latin typeface="Trebuchet MS"/>
              <a:cs typeface="Trebuchet MS"/>
            </a:endParaRPr>
          </a:p>
        </p:txBody>
      </p:sp>
      <p:sp>
        <p:nvSpPr>
          <p:cNvPr id="25" name="TextBox 24"/>
          <p:cNvSpPr txBox="1"/>
          <p:nvPr/>
        </p:nvSpPr>
        <p:spPr>
          <a:xfrm>
            <a:off x="3043373" y="4248778"/>
            <a:ext cx="3267575"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cake2, “mint chocolate”</a:t>
            </a:r>
            <a:endParaRPr lang="en-US" sz="2000" b="1" dirty="0">
              <a:solidFill>
                <a:srgbClr val="000000"/>
              </a:solidFill>
              <a:latin typeface="Trebuchet MS"/>
              <a:cs typeface="Trebuchet MS"/>
            </a:endParaRPr>
          </a:p>
        </p:txBody>
      </p:sp>
      <p:sp>
        <p:nvSpPr>
          <p:cNvPr id="26" name="TextBox 25"/>
          <p:cNvSpPr txBox="1"/>
          <p:nvPr/>
        </p:nvSpPr>
        <p:spPr>
          <a:xfrm>
            <a:off x="3073398" y="5797742"/>
            <a:ext cx="2494103"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cake2.layers,</a:t>
            </a:r>
            <a:endParaRPr lang="en-US" sz="2000" b="1" dirty="0">
              <a:solidFill>
                <a:srgbClr val="000000"/>
              </a:solidFill>
              <a:latin typeface="Trebuchet MS"/>
              <a:cs typeface="Trebuchet MS"/>
            </a:endParaRPr>
          </a:p>
        </p:txBody>
      </p:sp>
      <p:sp>
        <p:nvSpPr>
          <p:cNvPr id="28" name="TextBox 27"/>
          <p:cNvSpPr txBox="1"/>
          <p:nvPr/>
        </p:nvSpPr>
        <p:spPr>
          <a:xfrm>
            <a:off x="2311399" y="4761546"/>
            <a:ext cx="921457" cy="400110"/>
          </a:xfrm>
          <a:prstGeom prst="rect">
            <a:avLst/>
          </a:prstGeom>
          <a:noFill/>
        </p:spPr>
        <p:txBody>
          <a:bodyPr wrap="square" rtlCol="0">
            <a:spAutoFit/>
          </a:bodyPr>
          <a:lstStyle/>
          <a:p>
            <a:r>
              <a:rPr lang="en-US" sz="2000" b="1" dirty="0" smtClean="0">
                <a:solidFill>
                  <a:srgbClr val="000000"/>
                </a:solidFill>
                <a:latin typeface="Trebuchet MS"/>
                <a:cs typeface="Trebuchet MS"/>
              </a:rPr>
              <a:t> cake(</a:t>
            </a:r>
            <a:endParaRPr lang="en-US" sz="2000" b="1" dirty="0">
              <a:solidFill>
                <a:srgbClr val="000000"/>
              </a:solidFill>
              <a:latin typeface="Trebuchet MS"/>
              <a:cs typeface="Trebuchet MS"/>
            </a:endParaRPr>
          </a:p>
        </p:txBody>
      </p:sp>
      <p:sp>
        <p:nvSpPr>
          <p:cNvPr id="29" name="Oval 28"/>
          <p:cNvSpPr/>
          <p:nvPr/>
        </p:nvSpPr>
        <p:spPr>
          <a:xfrm>
            <a:off x="3004259" y="2738193"/>
            <a:ext cx="788808" cy="1595016"/>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3073399" y="5099144"/>
            <a:ext cx="800102" cy="1578814"/>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rot="16200000">
            <a:off x="3298793" y="4009160"/>
            <a:ext cx="400110" cy="884764"/>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3819875" y="2045800"/>
            <a:ext cx="1731664" cy="437445"/>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3941230" y="4248778"/>
            <a:ext cx="2186412" cy="437445"/>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3073399" y="2472738"/>
            <a:ext cx="1612114" cy="437445"/>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3174773" y="4717954"/>
            <a:ext cx="2067670" cy="437445"/>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Callout 38"/>
          <p:cNvSpPr/>
          <p:nvPr/>
        </p:nvSpPr>
        <p:spPr>
          <a:xfrm>
            <a:off x="399211" y="3335646"/>
            <a:ext cx="1385016" cy="616045"/>
          </a:xfrm>
          <a:prstGeom prst="wedgeEllipseCallout">
            <a:avLst>
              <a:gd name="adj1" fmla="val 149405"/>
              <a:gd name="adj2" fmla="val -111586"/>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Callout 39"/>
          <p:cNvSpPr/>
          <p:nvPr/>
        </p:nvSpPr>
        <p:spPr>
          <a:xfrm>
            <a:off x="304800" y="3343958"/>
            <a:ext cx="1479427" cy="616045"/>
          </a:xfrm>
          <a:prstGeom prst="wedgeEllipseCallout">
            <a:avLst>
              <a:gd name="adj1" fmla="val 155358"/>
              <a:gd name="adj2" fmla="val 167867"/>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FFFFFF"/>
                </a:solidFill>
              </a:rPr>
              <a:t>a</a:t>
            </a:r>
            <a:r>
              <a:rPr lang="en-US" sz="2400" b="1" dirty="0" smtClean="0">
                <a:solidFill>
                  <a:srgbClr val="FFFFFF"/>
                </a:solidFill>
              </a:rPr>
              <a:t>-cake</a:t>
            </a:r>
            <a:endParaRPr lang="en-US" sz="2400" b="1" dirty="0">
              <a:solidFill>
                <a:srgbClr val="FFFFFF"/>
              </a:solidFill>
            </a:endParaRPr>
          </a:p>
        </p:txBody>
      </p:sp>
      <p:sp>
        <p:nvSpPr>
          <p:cNvPr id="41" name="Oval Callout 40"/>
          <p:cNvSpPr/>
          <p:nvPr/>
        </p:nvSpPr>
        <p:spPr>
          <a:xfrm>
            <a:off x="6691489" y="2130910"/>
            <a:ext cx="2156178" cy="616045"/>
          </a:xfrm>
          <a:prstGeom prst="wedgeEllipseCallout">
            <a:avLst>
              <a:gd name="adj1" fmla="val -106085"/>
              <a:gd name="adj2" fmla="val -18002"/>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Callout 41"/>
          <p:cNvSpPr/>
          <p:nvPr/>
        </p:nvSpPr>
        <p:spPr>
          <a:xfrm>
            <a:off x="6691488" y="2155467"/>
            <a:ext cx="2300111" cy="616045"/>
          </a:xfrm>
          <a:prstGeom prst="wedgeEllipseCallout">
            <a:avLst>
              <a:gd name="adj1" fmla="val -104085"/>
              <a:gd name="adj2" fmla="val 306583"/>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000000"/>
                </a:solidFill>
              </a:rPr>
              <a:t>n</a:t>
            </a:r>
            <a:r>
              <a:rPr lang="en-US" sz="2400" b="1" dirty="0" smtClean="0">
                <a:solidFill>
                  <a:srgbClr val="000000"/>
                </a:solidFill>
              </a:rPr>
              <a:t>ew-flavor</a:t>
            </a:r>
            <a:endParaRPr lang="en-US" sz="2400" b="1" dirty="0">
              <a:solidFill>
                <a:srgbClr val="000000"/>
              </a:solidFill>
            </a:endParaRPr>
          </a:p>
        </p:txBody>
      </p:sp>
      <p:sp>
        <p:nvSpPr>
          <p:cNvPr id="43" name="Rectangle 42"/>
          <p:cNvSpPr/>
          <p:nvPr/>
        </p:nvSpPr>
        <p:spPr>
          <a:xfrm>
            <a:off x="635000" y="334029"/>
            <a:ext cx="8212667" cy="109902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rot="16200000">
            <a:off x="3177437" y="1830301"/>
            <a:ext cx="400110" cy="884764"/>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96001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9"/>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3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3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34"/>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36"/>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40"/>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39"/>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42"/>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41"/>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9" presetClass="entr" presetSubtype="0" fill="hold" grpId="0" nodeType="clickEffect">
                                  <p:stCondLst>
                                    <p:cond delay="0"/>
                                  </p:stCondLst>
                                  <p:childTnLst>
                                    <p:set>
                                      <p:cBhvr>
                                        <p:cTn id="118" dur="1" fill="hold">
                                          <p:stCondLst>
                                            <p:cond delay="0"/>
                                          </p:stCondLst>
                                        </p:cTn>
                                        <p:tgtEl>
                                          <p:spTgt spid="43"/>
                                        </p:tgtEl>
                                        <p:attrNameLst>
                                          <p:attrName>style.visibility</p:attrName>
                                        </p:attrNameLst>
                                      </p:cBhvr>
                                      <p:to>
                                        <p:strVal val="visible"/>
                                      </p:to>
                                    </p:set>
                                    <p:animEffect transition="in" filter="dissolve">
                                      <p:cBhvr>
                                        <p:cTn id="11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1" grpId="0"/>
      <p:bldP spid="12" grpId="0"/>
      <p:bldP spid="13" grpId="0"/>
      <p:bldP spid="14" grpId="0"/>
      <p:bldP spid="15" grpId="0"/>
      <p:bldP spid="17" grpId="0"/>
      <p:bldP spid="18" grpId="0"/>
      <p:bldP spid="19" grpId="0"/>
      <p:bldP spid="20" grpId="0"/>
      <p:bldP spid="21" grpId="0"/>
      <p:bldP spid="23" grpId="0"/>
      <p:bldP spid="24" grpId="0"/>
      <p:bldP spid="25" grpId="0"/>
      <p:bldP spid="26" grpId="0"/>
      <p:bldP spid="28" grpId="0"/>
      <p:bldP spid="29" grpId="0" animBg="1"/>
      <p:bldP spid="30" grpId="0" animBg="1"/>
      <p:bldP spid="32" grpId="0" animBg="1"/>
      <p:bldP spid="33" grpId="0" animBg="1"/>
      <p:bldP spid="34" grpId="0" animBg="1"/>
      <p:bldP spid="35" grpId="0" animBg="1"/>
      <p:bldP spid="36" grpId="0" animBg="1"/>
      <p:bldP spid="39" grpId="0" animBg="1"/>
      <p:bldP spid="40" grpId="0" animBg="1"/>
      <p:bldP spid="41" grpId="0" animBg="1"/>
      <p:bldP spid="42" grpId="0" animBg="1"/>
      <p:bldP spid="43" grpId="0" animBg="1"/>
      <p:bldP spid="3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4</a:t>
            </a:r>
            <a:endParaRPr lang="en-US" dirty="0"/>
          </a:p>
        </p:txBody>
      </p:sp>
    </p:spTree>
    <p:extLst>
      <p:ext uri="{BB962C8B-B14F-4D97-AF65-F5344CB8AC3E}">
        <p14:creationId xmlns:p14="http://schemas.microsoft.com/office/powerpoint/2010/main" val="189257554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Picture 1" descr="Screenshot 2015-08-18 09.11.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8778" y="127000"/>
            <a:ext cx="6033680" cy="6858000"/>
          </a:xfrm>
          <a:prstGeom prst="rect">
            <a:avLst/>
          </a:prstGeom>
        </p:spPr>
      </p:pic>
    </p:spTree>
    <p:extLst>
      <p:ext uri="{BB962C8B-B14F-4D97-AF65-F5344CB8AC3E}">
        <p14:creationId xmlns:p14="http://schemas.microsoft.com/office/powerpoint/2010/main" val="322920428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5</a:t>
            </a:r>
            <a:endParaRPr lang="en-US" dirty="0"/>
          </a:p>
        </p:txBody>
      </p:sp>
    </p:spTree>
    <p:extLst>
      <p:ext uri="{BB962C8B-B14F-4D97-AF65-F5344CB8AC3E}">
        <p14:creationId xmlns:p14="http://schemas.microsoft.com/office/powerpoint/2010/main" val="220376052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Luigi’s Pizza</a:t>
            </a:r>
            <a:endParaRPr lang="en-US" dirty="0"/>
          </a:p>
        </p:txBody>
      </p:sp>
      <p:sp>
        <p:nvSpPr>
          <p:cNvPr id="39" name="Content Placeholder 3"/>
          <p:cNvSpPr>
            <a:spLocks noGrp="1"/>
          </p:cNvSpPr>
          <p:nvPr>
            <p:ph idx="1"/>
          </p:nvPr>
        </p:nvSpPr>
        <p:spPr/>
        <p:txBody>
          <a:bodyPr/>
          <a:lstStyle/>
          <a:p>
            <a:pPr>
              <a:spcAft>
                <a:spcPts val="2000"/>
              </a:spcAft>
            </a:pPr>
            <a:r>
              <a:rPr lang="en-US" dirty="0">
                <a:latin typeface="Helvetica" charset="0"/>
                <a:ea typeface="ＭＳ Ｐゴシック" charset="0"/>
              </a:rPr>
              <a:t>What does </a:t>
            </a:r>
            <a:r>
              <a:rPr lang="en-US" dirty="0" smtClean="0">
                <a:latin typeface="Courier" charset="0"/>
                <a:ea typeface="ＭＳ Ｐゴシック" charset="0"/>
              </a:rPr>
              <a:t>cost(“</a:t>
            </a:r>
            <a:r>
              <a:rPr lang="en-US" dirty="0">
                <a:latin typeface="Courier" charset="0"/>
                <a:ea typeface="ＭＳ Ｐゴシック" charset="0"/>
              </a:rPr>
              <a:t>cheese”) </a:t>
            </a:r>
            <a:r>
              <a:rPr lang="en-US" dirty="0">
                <a:latin typeface="Helvetica" charset="0"/>
                <a:ea typeface="ＭＳ Ｐゴシック" charset="0"/>
              </a:rPr>
              <a:t>evaluate to?</a:t>
            </a:r>
          </a:p>
          <a:p>
            <a:pPr>
              <a:spcAft>
                <a:spcPts val="2000"/>
              </a:spcAft>
            </a:pPr>
            <a:r>
              <a:rPr lang="en-US" dirty="0">
                <a:latin typeface="Helvetica" charset="0"/>
                <a:ea typeface="ＭＳ Ｐゴシック" charset="0"/>
              </a:rPr>
              <a:t>What will happen for </a:t>
            </a:r>
            <a:r>
              <a:rPr lang="en-US" dirty="0" smtClean="0">
                <a:latin typeface="Courier" charset="0"/>
                <a:ea typeface="ＭＳ Ｐゴシック" charset="0"/>
              </a:rPr>
              <a:t>cost(“</a:t>
            </a:r>
            <a:r>
              <a:rPr lang="en-US" dirty="0">
                <a:latin typeface="Courier" charset="0"/>
                <a:ea typeface="ＭＳ Ｐゴシック" charset="0"/>
              </a:rPr>
              <a:t>onion”)</a:t>
            </a:r>
            <a:r>
              <a:rPr lang="en-US" dirty="0">
                <a:latin typeface="Helvetica" charset="0"/>
                <a:ea typeface="ＭＳ Ｐゴシック" charset="0"/>
              </a:rPr>
              <a:t>?</a:t>
            </a:r>
          </a:p>
          <a:p>
            <a:pPr>
              <a:spcAft>
                <a:spcPts val="2000"/>
              </a:spcAft>
            </a:pPr>
            <a:r>
              <a:rPr lang="en-US" dirty="0">
                <a:latin typeface="Helvetica" charset="0"/>
                <a:ea typeface="ＭＳ Ｐゴシック" charset="0"/>
              </a:rPr>
              <a:t>What is this function doing?</a:t>
            </a:r>
          </a:p>
          <a:p>
            <a:pPr>
              <a:spcAft>
                <a:spcPts val="2000"/>
              </a:spcAft>
            </a:pPr>
            <a:r>
              <a:rPr lang="en-US" dirty="0">
                <a:latin typeface="Helvetica" charset="0"/>
                <a:ea typeface="ＭＳ Ｐゴシック" charset="0"/>
              </a:rPr>
              <a:t>Add “mushroom” to the menu, for $11.99</a:t>
            </a:r>
          </a:p>
          <a:p>
            <a:pPr>
              <a:spcAft>
                <a:spcPts val="2000"/>
              </a:spcAft>
            </a:pPr>
            <a:r>
              <a:rPr lang="en-US" dirty="0">
                <a:latin typeface="Helvetica" charset="0"/>
                <a:ea typeface="ＭＳ Ｐゴシック" charset="0"/>
              </a:rPr>
              <a:t>Change the code to add your favorite topping!</a:t>
            </a:r>
          </a:p>
          <a:p>
            <a:pPr>
              <a:spcAft>
                <a:spcPts val="2000"/>
              </a:spcAft>
            </a:pPr>
            <a:r>
              <a:rPr lang="en-US" dirty="0">
                <a:latin typeface="Helvetica" charset="0"/>
                <a:ea typeface="ＭＳ Ｐゴシック" charset="0"/>
              </a:rPr>
              <a:t>Change the code to charge customers $1000.00 for anything not on the menu</a:t>
            </a:r>
          </a:p>
        </p:txBody>
      </p:sp>
    </p:spTree>
    <p:extLst>
      <p:ext uri="{BB962C8B-B14F-4D97-AF65-F5344CB8AC3E}">
        <p14:creationId xmlns:p14="http://schemas.microsoft.com/office/powerpoint/2010/main" val="4175306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Keypress</a:t>
            </a:r>
            <a:r>
              <a:rPr lang="en-US" dirty="0" smtClean="0"/>
              <a:t>: Ninja Cat</a:t>
            </a:r>
            <a:endParaRPr lang="en-US" dirty="0"/>
          </a:p>
        </p:txBody>
      </p:sp>
      <p:sp>
        <p:nvSpPr>
          <p:cNvPr id="3" name="Content Placeholder 2"/>
          <p:cNvSpPr>
            <a:spLocks noGrp="1"/>
          </p:cNvSpPr>
          <p:nvPr>
            <p:ph idx="1"/>
          </p:nvPr>
        </p:nvSpPr>
        <p:spPr>
          <a:xfrm>
            <a:off x="304800" y="1032052"/>
            <a:ext cx="8686800" cy="4525962"/>
          </a:xfrm>
        </p:spPr>
        <p:txBody>
          <a:bodyPr/>
          <a:lstStyle/>
          <a:p>
            <a:pPr marL="0" indent="0">
              <a:buNone/>
            </a:pPr>
            <a:endParaRPr lang="en-US" dirty="0" smtClean="0"/>
          </a:p>
          <a:p>
            <a:r>
              <a:rPr lang="en-US" dirty="0" smtClean="0"/>
              <a:t>Open the Ninja World 3 file</a:t>
            </a:r>
          </a:p>
          <a:p>
            <a:endParaRPr lang="en-US" dirty="0"/>
          </a:p>
          <a:p>
            <a:r>
              <a:rPr lang="en-US" dirty="0" smtClean="0"/>
              <a:t>Can you make Ninja Cat move down as well?</a:t>
            </a:r>
          </a:p>
          <a:p>
            <a:pPr marL="0" indent="0">
              <a:buNone/>
            </a:pPr>
            <a:endParaRPr lang="en-US" dirty="0"/>
          </a:p>
          <a:p>
            <a:r>
              <a:rPr lang="en-US" dirty="0" smtClean="0"/>
              <a:t>Can you make Ninja Cat move left and right?</a:t>
            </a:r>
          </a:p>
          <a:p>
            <a:endParaRPr lang="en-US" dirty="0"/>
          </a:p>
          <a:p>
            <a:r>
              <a:rPr lang="en-US" dirty="0"/>
              <a:t>Turn to page 22: What keys control your game?</a:t>
            </a:r>
          </a:p>
          <a:p>
            <a:endParaRPr lang="en-US" dirty="0"/>
          </a:p>
        </p:txBody>
      </p:sp>
    </p:spTree>
    <p:extLst>
      <p:ext uri="{BB962C8B-B14F-4D97-AF65-F5344CB8AC3E}">
        <p14:creationId xmlns:p14="http://schemas.microsoft.com/office/powerpoint/2010/main" val="25067658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40141048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6</a:t>
            </a:r>
            <a:endParaRPr lang="en-US" dirty="0"/>
          </a:p>
        </p:txBody>
      </p:sp>
    </p:spTree>
    <p:extLst>
      <p:ext uri="{BB962C8B-B14F-4D97-AF65-F5344CB8AC3E}">
        <p14:creationId xmlns:p14="http://schemas.microsoft.com/office/powerpoint/2010/main" val="133551346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Keypress</a:t>
            </a:r>
            <a:r>
              <a:rPr lang="en-US" dirty="0" smtClean="0"/>
              <a:t>: Your Game</a:t>
            </a:r>
            <a:endParaRPr lang="en-US" dirty="0"/>
          </a:p>
        </p:txBody>
      </p:sp>
      <p:sp>
        <p:nvSpPr>
          <p:cNvPr id="3" name="Content Placeholder 2"/>
          <p:cNvSpPr>
            <a:spLocks noGrp="1"/>
          </p:cNvSpPr>
          <p:nvPr>
            <p:ph idx="1"/>
          </p:nvPr>
        </p:nvSpPr>
        <p:spPr/>
        <p:txBody>
          <a:bodyPr/>
          <a:lstStyle/>
          <a:p>
            <a:r>
              <a:rPr lang="en-US" dirty="0" smtClean="0"/>
              <a:t>A new event-handler! </a:t>
            </a:r>
          </a:p>
          <a:p>
            <a:pPr lvl="1"/>
            <a:r>
              <a:rPr lang="en-US" dirty="0" smtClean="0"/>
              <a:t>on-key(</a:t>
            </a:r>
            <a:r>
              <a:rPr lang="en-US" dirty="0" err="1" smtClean="0"/>
              <a:t>keypress</a:t>
            </a:r>
            <a:r>
              <a:rPr lang="en-US" dirty="0" smtClean="0"/>
              <a:t>)</a:t>
            </a:r>
          </a:p>
          <a:p>
            <a:endParaRPr lang="en-US" dirty="0"/>
          </a:p>
          <a:p>
            <a:r>
              <a:rPr lang="en-US" dirty="0" smtClean="0"/>
              <a:t>Challenges:</a:t>
            </a:r>
          </a:p>
          <a:p>
            <a:pPr lvl="1"/>
            <a:r>
              <a:rPr lang="en-US" dirty="0" smtClean="0"/>
              <a:t>Warping</a:t>
            </a:r>
          </a:p>
          <a:p>
            <a:pPr lvl="1"/>
            <a:r>
              <a:rPr lang="en-US" dirty="0" smtClean="0"/>
              <a:t>Boundary detection</a:t>
            </a:r>
          </a:p>
          <a:p>
            <a:pPr lvl="1"/>
            <a:r>
              <a:rPr lang="en-US" dirty="0" smtClean="0"/>
              <a:t>Wrapping</a:t>
            </a:r>
          </a:p>
          <a:p>
            <a:pPr lvl="1"/>
            <a:r>
              <a:rPr lang="en-US" dirty="0" smtClean="0"/>
              <a:t>Hiding</a:t>
            </a:r>
            <a:endParaRPr lang="en-US" dirty="0"/>
          </a:p>
        </p:txBody>
      </p:sp>
    </p:spTree>
    <p:extLst>
      <p:ext uri="{BB962C8B-B14F-4D97-AF65-F5344CB8AC3E}">
        <p14:creationId xmlns:p14="http://schemas.microsoft.com/office/powerpoint/2010/main" val="26435777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3"/>
          <p:cNvSpPr txBox="1">
            <a:spLocks/>
          </p:cNvSpPr>
          <p:nvPr/>
        </p:nvSpPr>
        <p:spPr bwMode="auto">
          <a:xfrm>
            <a:off x="4914900" y="4101351"/>
            <a:ext cx="4020671" cy="2756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1"/>
              </a:buClr>
              <a:buSzPct val="70000"/>
              <a:buFont typeface="Wingdings" charset="0"/>
              <a:buChar char="§"/>
              <a:defRPr sz="2800" kern="1200">
                <a:solidFill>
                  <a:srgbClr val="000000"/>
                </a:solidFill>
                <a:latin typeface="Helvetica"/>
                <a:ea typeface="ＭＳ Ｐゴシック" charset="-128"/>
                <a:cs typeface="Helvetica"/>
              </a:defRPr>
            </a:lvl1pPr>
            <a:lvl2pPr marL="742950" indent="-285750" algn="l" rtl="0" eaLnBrk="1" fontAlgn="base" hangingPunct="1">
              <a:spcBef>
                <a:spcPct val="20000"/>
              </a:spcBef>
              <a:spcAft>
                <a:spcPct val="0"/>
              </a:spcAft>
              <a:buClr>
                <a:schemeClr val="bg1"/>
              </a:buClr>
              <a:buSzPct val="70000"/>
              <a:buFont typeface="Wingdings" charset="0"/>
              <a:buChar char="§"/>
              <a:defRPr sz="2400" kern="1200">
                <a:solidFill>
                  <a:schemeClr val="bg1"/>
                </a:solidFill>
                <a:latin typeface="Helvetica"/>
                <a:ea typeface="ＭＳ Ｐゴシック" charset="-128"/>
                <a:cs typeface="Helvetica"/>
              </a:defRPr>
            </a:lvl2pPr>
            <a:lvl3pPr marL="1143000" indent="-228600" algn="l" rtl="0" eaLnBrk="1" fontAlgn="base" hangingPunct="1">
              <a:spcBef>
                <a:spcPct val="20000"/>
              </a:spcBef>
              <a:spcAft>
                <a:spcPct val="0"/>
              </a:spcAft>
              <a:buClr>
                <a:schemeClr val="bg1"/>
              </a:buClr>
              <a:buSzPct val="70000"/>
              <a:buFont typeface="Wingdings" charset="0"/>
              <a:buChar char="§"/>
              <a:defRPr sz="2000" kern="1200">
                <a:solidFill>
                  <a:srgbClr val="000000"/>
                </a:solidFill>
                <a:latin typeface="Helvetica"/>
                <a:ea typeface="ＭＳ Ｐゴシック" charset="-128"/>
                <a:cs typeface="Helvetica"/>
              </a:defRPr>
            </a:lvl3pPr>
            <a:lvl4pPr marL="1600200" indent="-228600" algn="l" rtl="0" eaLnBrk="1" fontAlgn="base" hangingPunct="1">
              <a:spcBef>
                <a:spcPct val="20000"/>
              </a:spcBef>
              <a:spcAft>
                <a:spcPct val="0"/>
              </a:spcAft>
              <a:buClr>
                <a:schemeClr val="bg1"/>
              </a:buClr>
              <a:buSzPct val="70000"/>
              <a:buFont typeface="Wingdings" charset="0"/>
              <a:buChar char="§"/>
              <a:defRPr kern="1200">
                <a:solidFill>
                  <a:schemeClr val="bg1"/>
                </a:solidFill>
                <a:latin typeface="Helvetica"/>
                <a:ea typeface="ＭＳ Ｐゴシック" charset="-128"/>
                <a:cs typeface="Helvetica"/>
              </a:defRPr>
            </a:lvl4pPr>
            <a:lvl5pPr marL="2057400" indent="-228600" algn="l" rtl="0" eaLnBrk="1" fontAlgn="base" hangingPunct="1">
              <a:spcBef>
                <a:spcPct val="20000"/>
              </a:spcBef>
              <a:spcAft>
                <a:spcPct val="0"/>
              </a:spcAft>
              <a:buClr>
                <a:schemeClr val="bg1"/>
              </a:buClr>
              <a:buSzPct val="60000"/>
              <a:buFont typeface="Wingdings" charset="0"/>
              <a:buChar char="§"/>
              <a:defRPr sz="1600" kern="1200">
                <a:solidFill>
                  <a:schemeClr val="bg1"/>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defTabSz="914400"/>
            <a:r>
              <a:rPr lang="en-US" dirty="0" smtClean="0"/>
              <a:t>College/AP/Industry</a:t>
            </a:r>
          </a:p>
          <a:p>
            <a:pPr lvl="1" defTabSz="914400"/>
            <a:r>
              <a:rPr lang="en-US" dirty="0" smtClean="0"/>
              <a:t>C-like syntax</a:t>
            </a:r>
          </a:p>
          <a:p>
            <a:pPr lvl="1" defTabSz="914400"/>
            <a:r>
              <a:rPr lang="en-US" sz="2000" i="1" dirty="0" smtClean="0"/>
              <a:t>Programming</a:t>
            </a:r>
            <a:r>
              <a:rPr lang="en-US" sz="2000" dirty="0" smtClean="0"/>
              <a:t>, not hacking</a:t>
            </a:r>
          </a:p>
          <a:p>
            <a:pPr lvl="1" defTabSz="914400"/>
            <a:endParaRPr lang="en-US" sz="2000" dirty="0"/>
          </a:p>
          <a:p>
            <a:pPr defTabSz="914400"/>
            <a:r>
              <a:rPr lang="en-US" dirty="0" smtClean="0"/>
              <a:t>“Who will teach these classes?</a:t>
            </a:r>
            <a:endParaRPr lang="en-US" dirty="0"/>
          </a:p>
        </p:txBody>
      </p:sp>
      <p:sp>
        <p:nvSpPr>
          <p:cNvPr id="2" name="Title 1"/>
          <p:cNvSpPr>
            <a:spLocks noGrp="1"/>
          </p:cNvSpPr>
          <p:nvPr>
            <p:ph type="title"/>
          </p:nvPr>
        </p:nvSpPr>
        <p:spPr/>
        <p:txBody>
          <a:bodyPr/>
          <a:lstStyle/>
          <a:p>
            <a:r>
              <a:rPr lang="en-US" dirty="0" smtClean="0"/>
              <a:t>Bridging to CS</a:t>
            </a:r>
            <a:endParaRPr lang="en-US" dirty="0"/>
          </a:p>
        </p:txBody>
      </p:sp>
      <p:sp>
        <p:nvSpPr>
          <p:cNvPr id="4" name="Content Placeholder 3"/>
          <p:cNvSpPr>
            <a:spLocks noGrp="1"/>
          </p:cNvSpPr>
          <p:nvPr>
            <p:ph idx="1"/>
          </p:nvPr>
        </p:nvSpPr>
        <p:spPr>
          <a:xfrm>
            <a:off x="161364" y="4101352"/>
            <a:ext cx="4020671" cy="2756647"/>
          </a:xfrm>
        </p:spPr>
        <p:txBody>
          <a:bodyPr/>
          <a:lstStyle/>
          <a:p>
            <a:r>
              <a:rPr lang="en-US" dirty="0" smtClean="0"/>
              <a:t>K-12</a:t>
            </a:r>
          </a:p>
          <a:p>
            <a:pPr lvl="1"/>
            <a:r>
              <a:rPr lang="en-US" dirty="0" smtClean="0"/>
              <a:t>Engaged students</a:t>
            </a:r>
          </a:p>
          <a:p>
            <a:pPr lvl="1"/>
            <a:r>
              <a:rPr lang="en-US" dirty="0" smtClean="0"/>
              <a:t>Bootstrap:1</a:t>
            </a:r>
          </a:p>
          <a:p>
            <a:pPr lvl="1"/>
            <a:endParaRPr lang="en-US" dirty="0"/>
          </a:p>
          <a:p>
            <a:r>
              <a:rPr lang="en-US" dirty="0" smtClean="0"/>
              <a:t>“What’s next?”</a:t>
            </a:r>
          </a:p>
        </p:txBody>
      </p:sp>
      <p:pic>
        <p:nvPicPr>
          <p:cNvPr id="5" name="Picture 4"/>
          <p:cNvPicPr>
            <a:picLocks noChangeAspect="1"/>
          </p:cNvPicPr>
          <p:nvPr/>
        </p:nvPicPr>
        <p:blipFill rotWithShape="1">
          <a:blip r:embed="rId3"/>
          <a:srcRect l="4082" r="3265"/>
          <a:stretch/>
        </p:blipFill>
        <p:spPr>
          <a:xfrm>
            <a:off x="-13447" y="1984466"/>
            <a:ext cx="9157447" cy="1983628"/>
          </a:xfrm>
          <a:prstGeom prst="rect">
            <a:avLst/>
          </a:prstGeom>
        </p:spPr>
      </p:pic>
      <p:pic>
        <p:nvPicPr>
          <p:cNvPr id="7" name="Picture 6"/>
          <p:cNvPicPr>
            <a:picLocks noChangeAspect="1"/>
          </p:cNvPicPr>
          <p:nvPr/>
        </p:nvPicPr>
        <p:blipFill>
          <a:blip r:embed="rId4"/>
          <a:stretch>
            <a:fillRect/>
          </a:stretch>
        </p:blipFill>
        <p:spPr>
          <a:xfrm>
            <a:off x="104781" y="1831328"/>
            <a:ext cx="400038" cy="400038"/>
          </a:xfrm>
          <a:prstGeom prst="rect">
            <a:avLst/>
          </a:prstGeom>
        </p:spPr>
      </p:pic>
      <p:grpSp>
        <p:nvGrpSpPr>
          <p:cNvPr id="12" name="Group 11"/>
          <p:cNvGrpSpPr/>
          <p:nvPr/>
        </p:nvGrpSpPr>
        <p:grpSpPr>
          <a:xfrm>
            <a:off x="7799294" y="1009402"/>
            <a:ext cx="1344706" cy="666895"/>
            <a:chOff x="7421155" y="993868"/>
            <a:chExt cx="1681080" cy="833717"/>
          </a:xfrm>
        </p:grpSpPr>
        <p:pic>
          <p:nvPicPr>
            <p:cNvPr id="8" name="Picture 7"/>
            <p:cNvPicPr>
              <a:picLocks noChangeAspect="1"/>
            </p:cNvPicPr>
            <p:nvPr/>
          </p:nvPicPr>
          <p:blipFill>
            <a:blip r:embed="rId5"/>
            <a:stretch>
              <a:fillRect/>
            </a:stretch>
          </p:blipFill>
          <p:spPr>
            <a:xfrm>
              <a:off x="8329776" y="1055126"/>
              <a:ext cx="772459" cy="772459"/>
            </a:xfrm>
            <a:prstGeom prst="rect">
              <a:avLst/>
            </a:prstGeom>
          </p:spPr>
        </p:pic>
        <p:pic>
          <p:nvPicPr>
            <p:cNvPr id="9" name="Picture 8"/>
            <p:cNvPicPr>
              <a:picLocks noChangeAspect="1"/>
            </p:cNvPicPr>
            <p:nvPr/>
          </p:nvPicPr>
          <p:blipFill>
            <a:blip r:embed="rId6"/>
            <a:stretch>
              <a:fillRect/>
            </a:stretch>
          </p:blipFill>
          <p:spPr>
            <a:xfrm>
              <a:off x="7912987" y="993868"/>
              <a:ext cx="612308" cy="612308"/>
            </a:xfrm>
            <a:prstGeom prst="rect">
              <a:avLst/>
            </a:prstGeom>
          </p:spPr>
        </p:pic>
        <p:pic>
          <p:nvPicPr>
            <p:cNvPr id="10" name="Picture 9"/>
            <p:cNvPicPr>
              <a:picLocks noChangeAspect="1"/>
            </p:cNvPicPr>
            <p:nvPr/>
          </p:nvPicPr>
          <p:blipFill>
            <a:blip r:embed="rId7"/>
            <a:stretch>
              <a:fillRect/>
            </a:stretch>
          </p:blipFill>
          <p:spPr>
            <a:xfrm>
              <a:off x="7421155" y="1326402"/>
              <a:ext cx="466818" cy="466818"/>
            </a:xfrm>
            <a:prstGeom prst="rect">
              <a:avLst/>
            </a:prstGeom>
          </p:spPr>
        </p:pic>
      </p:grpSp>
      <p:pic>
        <p:nvPicPr>
          <p:cNvPr id="13" name="Picture 12"/>
          <p:cNvPicPr>
            <a:picLocks noChangeAspect="1"/>
          </p:cNvPicPr>
          <p:nvPr/>
        </p:nvPicPr>
        <p:blipFill>
          <a:blip r:embed="rId8"/>
          <a:stretch>
            <a:fillRect/>
          </a:stretch>
        </p:blipFill>
        <p:spPr>
          <a:xfrm>
            <a:off x="161364" y="1256544"/>
            <a:ext cx="419753" cy="419753"/>
          </a:xfrm>
          <a:prstGeom prst="rect">
            <a:avLst/>
          </a:prstGeom>
        </p:spPr>
      </p:pic>
      <p:pic>
        <p:nvPicPr>
          <p:cNvPr id="6" name="Picture 5"/>
          <p:cNvPicPr>
            <a:picLocks noChangeAspect="1"/>
          </p:cNvPicPr>
          <p:nvPr/>
        </p:nvPicPr>
        <p:blipFill>
          <a:blip r:embed="rId9"/>
          <a:stretch>
            <a:fillRect/>
          </a:stretch>
        </p:blipFill>
        <p:spPr>
          <a:xfrm>
            <a:off x="4914900" y="2795074"/>
            <a:ext cx="3957117" cy="3711388"/>
          </a:xfrm>
          <a:prstGeom prst="rect">
            <a:avLst/>
          </a:prstGeom>
        </p:spPr>
      </p:pic>
      <p:cxnSp>
        <p:nvCxnSpPr>
          <p:cNvPr id="14" name="Straight Arrow Connector 13"/>
          <p:cNvCxnSpPr/>
          <p:nvPr/>
        </p:nvCxnSpPr>
        <p:spPr>
          <a:xfrm>
            <a:off x="3200400" y="1984466"/>
            <a:ext cx="2796988" cy="0"/>
          </a:xfrm>
          <a:prstGeom prst="straightConnector1">
            <a:avLst/>
          </a:prstGeom>
          <a:ln w="381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794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3.7037E-6 L 0.16233 -0.00301 " pathEditMode="relative" rAng="0" ptsTypes="AA">
                                      <p:cBhvr>
                                        <p:cTn id="6" dur="2000" fill="hold"/>
                                        <p:tgtEl>
                                          <p:spTgt spid="7"/>
                                        </p:tgtEl>
                                        <p:attrNameLst>
                                          <p:attrName>ppt_x</p:attrName>
                                          <p:attrName>ppt_y</p:attrName>
                                        </p:attrNameLst>
                                      </p:cBhvr>
                                      <p:rCtr x="8108" y="-162"/>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xEl>
                                              <p:pRg st="4" end="4"/>
                                            </p:txEl>
                                          </p:spTgt>
                                        </p:tgtEl>
                                        <p:attrNameLst>
                                          <p:attrName>style.visibility</p:attrName>
                                        </p:attrNameLst>
                                      </p:cBhvr>
                                      <p:to>
                                        <p:strVal val="visible"/>
                                      </p:to>
                                    </p:set>
                                    <p:animEffect transition="in" filter="fade">
                                      <p:cBhvr>
                                        <p:cTn id="21" dur="500"/>
                                        <p:tgtEl>
                                          <p:spTgt spid="11">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Effect transition="in" filter="fade">
                                      <p:cBhvr>
                                        <p:cTn id="26" dur="500"/>
                                        <p:tgtEl>
                                          <p:spTgt spid="4">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7</a:t>
            </a:r>
            <a:endParaRPr lang="en-US" dirty="0"/>
          </a:p>
        </p:txBody>
      </p:sp>
    </p:spTree>
    <p:extLst>
      <p:ext uri="{BB962C8B-B14F-4D97-AF65-F5344CB8AC3E}">
        <p14:creationId xmlns:p14="http://schemas.microsoft.com/office/powerpoint/2010/main" val="418965676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Asking the World</a:t>
            </a:r>
            <a:endParaRPr lang="en-US" dirty="0"/>
          </a:p>
        </p:txBody>
      </p:sp>
      <p:sp>
        <p:nvSpPr>
          <p:cNvPr id="3" name="Content Placeholder 2"/>
          <p:cNvSpPr>
            <a:spLocks noGrp="1"/>
          </p:cNvSpPr>
          <p:nvPr>
            <p:ph idx="1"/>
          </p:nvPr>
        </p:nvSpPr>
        <p:spPr/>
        <p:txBody>
          <a:bodyPr/>
          <a:lstStyle/>
          <a:p>
            <a:r>
              <a:rPr lang="en-US" dirty="0" smtClean="0"/>
              <a:t>Strong-password</a:t>
            </a:r>
          </a:p>
          <a:p>
            <a:endParaRPr lang="en-US" dirty="0"/>
          </a:p>
          <a:p>
            <a:pPr marL="0" indent="0">
              <a:buNone/>
            </a:pPr>
            <a:r>
              <a:rPr lang="en-US" b="1" dirty="0" smtClean="0">
                <a:latin typeface="Trebuchet MS"/>
                <a:cs typeface="Trebuchet MS"/>
              </a:rPr>
              <a:t>#  &gt;  :  Number, Number </a:t>
            </a:r>
            <a:r>
              <a:rPr lang="en-US" dirty="0" smtClean="0">
                <a:latin typeface="Trebuchet MS"/>
                <a:cs typeface="Trebuchet MS"/>
                <a:sym typeface="Wingdings" charset="0"/>
              </a:rPr>
              <a:t>  </a:t>
            </a:r>
            <a:r>
              <a:rPr lang="en-US" b="1" dirty="0" smtClean="0">
                <a:latin typeface="Trebuchet MS"/>
                <a:cs typeface="Trebuchet MS"/>
                <a:sym typeface="Wingdings" charset="0"/>
              </a:rPr>
              <a:t>Boolean</a:t>
            </a:r>
          </a:p>
          <a:p>
            <a:pPr marL="0" indent="0">
              <a:buNone/>
            </a:pPr>
            <a:r>
              <a:rPr lang="en-US" b="1" dirty="0">
                <a:latin typeface="Trebuchet MS"/>
                <a:cs typeface="Trebuchet MS"/>
              </a:rPr>
              <a:t>#  </a:t>
            </a:r>
            <a:r>
              <a:rPr lang="en-US" b="1" dirty="0" smtClean="0">
                <a:latin typeface="Trebuchet MS"/>
                <a:cs typeface="Trebuchet MS"/>
              </a:rPr>
              <a:t>&lt;  </a:t>
            </a:r>
            <a:r>
              <a:rPr lang="en-US" b="1" dirty="0">
                <a:latin typeface="Trebuchet MS"/>
                <a:cs typeface="Trebuchet MS"/>
              </a:rPr>
              <a:t>:  </a:t>
            </a:r>
            <a:r>
              <a:rPr lang="en-US" b="1" dirty="0" smtClean="0">
                <a:latin typeface="Trebuchet MS"/>
                <a:cs typeface="Trebuchet MS"/>
              </a:rPr>
              <a:t>Number, </a:t>
            </a:r>
            <a:r>
              <a:rPr lang="en-US" b="1" dirty="0">
                <a:latin typeface="Trebuchet MS"/>
                <a:cs typeface="Trebuchet MS"/>
              </a:rPr>
              <a:t>Number </a:t>
            </a:r>
            <a:r>
              <a:rPr lang="en-US" dirty="0">
                <a:latin typeface="Trebuchet MS"/>
                <a:cs typeface="Trebuchet MS"/>
                <a:sym typeface="Wingdings" charset="0"/>
              </a:rPr>
              <a:t>  </a:t>
            </a:r>
            <a:r>
              <a:rPr lang="en-US" b="1" dirty="0">
                <a:latin typeface="Trebuchet MS"/>
                <a:cs typeface="Trebuchet MS"/>
                <a:sym typeface="Wingdings" charset="0"/>
              </a:rPr>
              <a:t>Boolean</a:t>
            </a:r>
            <a:endParaRPr lang="en-US" b="1" dirty="0">
              <a:latin typeface="Trebuchet MS"/>
              <a:cs typeface="Trebuchet MS"/>
            </a:endParaRPr>
          </a:p>
          <a:p>
            <a:pPr marL="0" indent="0">
              <a:buNone/>
            </a:pPr>
            <a:endParaRPr lang="en-US" b="1" dirty="0">
              <a:latin typeface="Trebuchet MS"/>
              <a:cs typeface="Trebuchet MS"/>
            </a:endParaRPr>
          </a:p>
        </p:txBody>
      </p:sp>
    </p:spTree>
    <p:extLst>
      <p:ext uri="{BB962C8B-B14F-4D97-AF65-F5344CB8AC3E}">
        <p14:creationId xmlns:p14="http://schemas.microsoft.com/office/powerpoint/2010/main" val="264250386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Helper functions</a:t>
            </a:r>
            <a:endParaRPr lang="en-US" dirty="0"/>
          </a:p>
        </p:txBody>
      </p:sp>
      <p:pic>
        <p:nvPicPr>
          <p:cNvPr id="4" name="Content Placeholder 3" descr="Screenshot 2015-08-18 16.01.05.png"/>
          <p:cNvPicPr>
            <a:picLocks noGrp="1" noChangeAspect="1"/>
          </p:cNvPicPr>
          <p:nvPr>
            <p:ph idx="1"/>
          </p:nvPr>
        </p:nvPicPr>
        <p:blipFill rotWithShape="1">
          <a:blip r:embed="rId2">
            <a:extLst>
              <a:ext uri="{28A0092B-C50C-407E-A947-70E740481C1C}">
                <a14:useLocalDpi xmlns:a14="http://schemas.microsoft.com/office/drawing/2010/main" val="0"/>
              </a:ext>
            </a:extLst>
          </a:blip>
          <a:srcRect t="-55134" b="-55134"/>
          <a:stretch/>
        </p:blipFill>
        <p:spPr>
          <a:xfrm>
            <a:off x="304800" y="347618"/>
            <a:ext cx="8686800" cy="6338841"/>
          </a:xfrm>
        </p:spPr>
      </p:pic>
      <p:sp>
        <p:nvSpPr>
          <p:cNvPr id="5" name="TextBox 4"/>
          <p:cNvSpPr txBox="1"/>
          <p:nvPr/>
        </p:nvSpPr>
        <p:spPr>
          <a:xfrm>
            <a:off x="408751" y="2525671"/>
            <a:ext cx="2890461" cy="461665"/>
          </a:xfrm>
          <a:prstGeom prst="rect">
            <a:avLst/>
          </a:prstGeom>
          <a:noFill/>
        </p:spPr>
        <p:txBody>
          <a:bodyPr wrap="square" rtlCol="0">
            <a:spAutoFit/>
          </a:bodyPr>
          <a:lstStyle/>
          <a:p>
            <a:r>
              <a:rPr lang="en-US" sz="2400" dirty="0">
                <a:solidFill>
                  <a:srgbClr val="000000"/>
                </a:solidFill>
                <a:latin typeface="Trebuchet MS"/>
                <a:cs typeface="Trebuchet MS"/>
              </a:rPr>
              <a:t>i</a:t>
            </a:r>
            <a:r>
              <a:rPr lang="en-US" sz="2400" dirty="0" smtClean="0">
                <a:solidFill>
                  <a:srgbClr val="000000"/>
                </a:solidFill>
                <a:latin typeface="Trebuchet MS"/>
                <a:cs typeface="Trebuchet MS"/>
              </a:rPr>
              <a:t>s-off-right(</a:t>
            </a:r>
            <a:r>
              <a:rPr lang="en-US" sz="2400" dirty="0" err="1" smtClean="0">
                <a:solidFill>
                  <a:srgbClr val="000000"/>
                </a:solidFill>
                <a:latin typeface="Trebuchet MS"/>
                <a:cs typeface="Trebuchet MS"/>
              </a:rPr>
              <a:t>w.dogX</a:t>
            </a:r>
            <a:r>
              <a:rPr lang="en-US" sz="2400" dirty="0" smtClean="0">
                <a:solidFill>
                  <a:srgbClr val="000000"/>
                </a:solidFill>
                <a:latin typeface="Trebuchet MS"/>
                <a:cs typeface="Trebuchet MS"/>
              </a:rPr>
              <a:t>)</a:t>
            </a:r>
            <a:endParaRPr lang="en-US" sz="2400" dirty="0">
              <a:solidFill>
                <a:srgbClr val="000000"/>
              </a:solidFill>
              <a:latin typeface="Trebuchet MS"/>
              <a:cs typeface="Trebuchet MS"/>
            </a:endParaRPr>
          </a:p>
        </p:txBody>
      </p:sp>
      <p:sp>
        <p:nvSpPr>
          <p:cNvPr id="7" name="TextBox 6"/>
          <p:cNvSpPr txBox="1"/>
          <p:nvPr/>
        </p:nvSpPr>
        <p:spPr>
          <a:xfrm>
            <a:off x="4108534" y="2521754"/>
            <a:ext cx="3745343" cy="1200328"/>
          </a:xfrm>
          <a:prstGeom prst="rect">
            <a:avLst/>
          </a:prstGeom>
          <a:noFill/>
        </p:spPr>
        <p:txBody>
          <a:bodyPr wrap="square" rtlCol="0">
            <a:spAutoFit/>
          </a:bodyPr>
          <a:lstStyle/>
          <a:p>
            <a:r>
              <a:rPr lang="en-US" sz="2400" dirty="0" smtClean="0">
                <a:solidFill>
                  <a:srgbClr val="000000"/>
                </a:solidFill>
                <a:latin typeface="Trebuchet MS"/>
                <a:cs typeface="Trebuchet MS"/>
              </a:rPr>
              <a:t>0,  </a:t>
            </a:r>
            <a:r>
              <a:rPr lang="en-US" sz="2400" dirty="0" err="1" smtClean="0">
                <a:solidFill>
                  <a:srgbClr val="000000"/>
                </a:solidFill>
                <a:latin typeface="Trebuchet MS"/>
                <a:cs typeface="Trebuchet MS"/>
              </a:rPr>
              <a:t>w.coinX</a:t>
            </a:r>
            <a:r>
              <a:rPr lang="en-US" sz="2400" dirty="0" smtClean="0">
                <a:solidFill>
                  <a:srgbClr val="000000"/>
                </a:solidFill>
                <a:latin typeface="Trebuchet MS"/>
                <a:cs typeface="Trebuchet MS"/>
              </a:rPr>
              <a:t> - 5,  </a:t>
            </a:r>
            <a:r>
              <a:rPr lang="en-US" sz="2400" dirty="0" err="1" smtClean="0">
                <a:solidFill>
                  <a:srgbClr val="000000"/>
                </a:solidFill>
                <a:latin typeface="Trebuchet MS"/>
                <a:cs typeface="Trebuchet MS"/>
              </a:rPr>
              <a:t>w.catX</a:t>
            </a:r>
            <a:r>
              <a:rPr lang="en-US" sz="2400" dirty="0" smtClean="0">
                <a:solidFill>
                  <a:srgbClr val="000000"/>
                </a:solidFill>
                <a:latin typeface="Trebuchet MS"/>
                <a:cs typeface="Trebuchet MS"/>
              </a:rPr>
              <a:t>,</a:t>
            </a:r>
          </a:p>
          <a:p>
            <a:r>
              <a:rPr lang="en-US" sz="2400" dirty="0" err="1" smtClean="0">
                <a:solidFill>
                  <a:srgbClr val="000000"/>
                </a:solidFill>
                <a:latin typeface="Trebuchet MS"/>
                <a:cs typeface="Trebuchet MS"/>
              </a:rPr>
              <a:t>w.catY</a:t>
            </a:r>
            <a:endParaRPr lang="en-US" sz="2400" dirty="0" smtClean="0">
              <a:solidFill>
                <a:srgbClr val="000000"/>
              </a:solidFill>
              <a:latin typeface="Trebuchet MS"/>
              <a:cs typeface="Trebuchet MS"/>
            </a:endParaRPr>
          </a:p>
          <a:p>
            <a:endParaRPr lang="en-US" sz="2400" dirty="0">
              <a:solidFill>
                <a:srgbClr val="000000"/>
              </a:solidFill>
              <a:latin typeface="Trebuchet MS"/>
              <a:cs typeface="Trebuchet MS"/>
            </a:endParaRPr>
          </a:p>
        </p:txBody>
      </p:sp>
    </p:spTree>
    <p:extLst>
      <p:ext uri="{BB962C8B-B14F-4D97-AF65-F5344CB8AC3E}">
        <p14:creationId xmlns:p14="http://schemas.microsoft.com/office/powerpoint/2010/main" val="11069668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Collision Detection</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0339331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8</a:t>
            </a:r>
            <a:endParaRPr lang="en-US" dirty="0"/>
          </a:p>
        </p:txBody>
      </p:sp>
    </p:spTree>
    <p:extLst>
      <p:ext uri="{BB962C8B-B14F-4D97-AF65-F5344CB8AC3E}">
        <p14:creationId xmlns:p14="http://schemas.microsoft.com/office/powerpoint/2010/main" val="28706045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Game</a:t>
            </a:r>
            <a:endParaRPr lang="en-US" dirty="0"/>
          </a:p>
        </p:txBody>
      </p:sp>
      <p:sp>
        <p:nvSpPr>
          <p:cNvPr id="3" name="Content Placeholder 2"/>
          <p:cNvSpPr>
            <a:spLocks noGrp="1"/>
          </p:cNvSpPr>
          <p:nvPr>
            <p:ph idx="1"/>
          </p:nvPr>
        </p:nvSpPr>
        <p:spPr/>
        <p:txBody>
          <a:bodyPr/>
          <a:lstStyle/>
          <a:p>
            <a:r>
              <a:rPr lang="en-US" dirty="0" smtClean="0"/>
              <a:t>Open the BS:2 Blank Game template</a:t>
            </a:r>
          </a:p>
          <a:p>
            <a:pPr marL="0" indent="0">
              <a:buNone/>
            </a:pPr>
            <a:endParaRPr lang="en-US" dirty="0" smtClean="0"/>
          </a:p>
          <a:p>
            <a:r>
              <a:rPr lang="en-US" dirty="0" smtClean="0"/>
              <a:t>Using Pages 17 and 18, define your World structure and two example Worlds (try START and NEXT!)</a:t>
            </a:r>
          </a:p>
          <a:p>
            <a:pPr marL="0" indent="0">
              <a:buNone/>
            </a:pPr>
            <a:endParaRPr lang="en-US" dirty="0" smtClean="0"/>
          </a:p>
          <a:p>
            <a:r>
              <a:rPr lang="en-US" dirty="0" smtClean="0"/>
              <a:t>Take 10 minutes to find game images and use </a:t>
            </a:r>
            <a:r>
              <a:rPr lang="en-US" i="1" dirty="0" smtClean="0"/>
              <a:t>image-</a:t>
            </a:r>
            <a:r>
              <a:rPr lang="en-US" i="1" dirty="0" err="1" smtClean="0"/>
              <a:t>url</a:t>
            </a:r>
            <a:r>
              <a:rPr lang="en-US" dirty="0" smtClean="0"/>
              <a:t> to put them in the GRAPHICS section</a:t>
            </a:r>
          </a:p>
          <a:p>
            <a:endParaRPr lang="en-US" dirty="0"/>
          </a:p>
          <a:p>
            <a:pPr marL="0" indent="0">
              <a:buNone/>
            </a:pPr>
            <a:endParaRPr lang="en-US" dirty="0"/>
          </a:p>
        </p:txBody>
      </p:sp>
    </p:spTree>
    <p:extLst>
      <p:ext uri="{BB962C8B-B14F-4D97-AF65-F5344CB8AC3E}">
        <p14:creationId xmlns:p14="http://schemas.microsoft.com/office/powerpoint/2010/main" val="8159884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to Make a Game</a:t>
            </a:r>
            <a:endParaRPr lang="en-US" dirty="0"/>
          </a:p>
        </p:txBody>
      </p:sp>
      <p:sp>
        <p:nvSpPr>
          <p:cNvPr id="3" name="Content Placeholder 2"/>
          <p:cNvSpPr>
            <a:spLocks noGrp="1"/>
          </p:cNvSpPr>
          <p:nvPr>
            <p:ph idx="1"/>
          </p:nvPr>
        </p:nvSpPr>
        <p:spPr/>
        <p:txBody>
          <a:bodyPr/>
          <a:lstStyle/>
          <a:p>
            <a:r>
              <a:rPr lang="en-US" b="1" dirty="0"/>
              <a:t>SLIDE:</a:t>
            </a:r>
            <a:r>
              <a:rPr lang="en-US" dirty="0"/>
              <a:t> Steps to make a game- outline for the progress of a game throughout the workshop so teachers know the general progression</a:t>
            </a:r>
          </a:p>
        </p:txBody>
      </p:sp>
    </p:spTree>
    <p:extLst>
      <p:ext uri="{BB962C8B-B14F-4D97-AF65-F5344CB8AC3E}">
        <p14:creationId xmlns:p14="http://schemas.microsoft.com/office/powerpoint/2010/main" val="384956899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Picture 1" descr="Screenshot 2016-06-13 17.00.5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26" y="0"/>
            <a:ext cx="8864132" cy="6858000"/>
          </a:xfrm>
          <a:prstGeom prst="rect">
            <a:avLst/>
          </a:prstGeom>
        </p:spPr>
      </p:pic>
    </p:spTree>
    <p:extLst>
      <p:ext uri="{BB962C8B-B14F-4D97-AF65-F5344CB8AC3E}">
        <p14:creationId xmlns:p14="http://schemas.microsoft.com/office/powerpoint/2010/main" val="231953857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9</a:t>
            </a:r>
            <a:endParaRPr lang="en-US" dirty="0"/>
          </a:p>
        </p:txBody>
      </p:sp>
    </p:spTree>
    <p:extLst>
      <p:ext uri="{BB962C8B-B14F-4D97-AF65-F5344CB8AC3E}">
        <p14:creationId xmlns:p14="http://schemas.microsoft.com/office/powerpoint/2010/main" val="36174982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686800" cy="838200"/>
          </a:xfrm>
        </p:spPr>
        <p:txBody>
          <a:bodyPr/>
          <a:lstStyle/>
          <a:p>
            <a:r>
              <a:rPr lang="en-US" dirty="0" smtClean="0"/>
              <a:t>Piecewise Functions in Your Game</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1167721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07576"/>
            <a:ext cx="8686800" cy="712694"/>
          </a:xfrm>
        </p:spPr>
        <p:txBody>
          <a:bodyPr/>
          <a:lstStyle/>
          <a:p>
            <a:r>
              <a:rPr lang="en-US" dirty="0" smtClean="0"/>
              <a:t>It was never about the </a:t>
            </a:r>
            <a:r>
              <a:rPr lang="en-US" i="1" dirty="0" smtClean="0"/>
              <a:t>language</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84241166"/>
              </p:ext>
            </p:extLst>
          </p:nvPr>
        </p:nvGraphicFramePr>
        <p:xfrm>
          <a:off x="6021933" y="1669799"/>
          <a:ext cx="2895600" cy="4894729"/>
        </p:xfrm>
        <a:graphic>
          <a:graphicData uri="http://schemas.openxmlformats.org/drawingml/2006/table">
            <a:tbl>
              <a:tblPr firstRow="1" bandRow="1">
                <a:tableStyleId>{BDBED569-4797-4DF1-A0F4-6AAB3CD982D8}</a:tableStyleId>
              </a:tblPr>
              <a:tblGrid>
                <a:gridCol w="2895600"/>
              </a:tblGrid>
              <a:tr h="2163003">
                <a:tc>
                  <a:txBody>
                    <a:bodyPr/>
                    <a:lstStyle/>
                    <a:p>
                      <a:pPr marL="342900" indent="-342900">
                        <a:lnSpc>
                          <a:spcPct val="150000"/>
                        </a:lnSpc>
                        <a:buFont typeface="+mj-lt"/>
                        <a:buAutoNum type="arabicPeriod"/>
                      </a:pPr>
                      <a:endParaRPr lang="en-US" b="0" dirty="0" smtClean="0">
                        <a:solidFill>
                          <a:schemeClr val="bg1"/>
                        </a:solidFill>
                        <a:latin typeface="Century Gothic" charset="0"/>
                        <a:ea typeface="Century Gothic" charset="0"/>
                        <a:cs typeface="Century Gothic" charset="0"/>
                      </a:endParaRPr>
                    </a:p>
                    <a:p>
                      <a:pPr marL="342900" marR="0" indent="-342900" algn="l" defTabSz="914400" rtl="0" eaLnBrk="1" fontAlgn="auto" latinLnBrk="0" hangingPunct="1">
                        <a:lnSpc>
                          <a:spcPct val="150000"/>
                        </a:lnSpc>
                        <a:spcBef>
                          <a:spcPts val="0"/>
                        </a:spcBef>
                        <a:spcAft>
                          <a:spcPts val="0"/>
                        </a:spcAft>
                        <a:buClrTx/>
                        <a:buSzTx/>
                        <a:buFont typeface="+mj-lt"/>
                        <a:buAutoNum type="arabicPeriod"/>
                        <a:tabLst/>
                        <a:defRPr/>
                      </a:pPr>
                      <a:r>
                        <a:rPr lang="en-US" b="0" baseline="0" dirty="0" smtClean="0">
                          <a:solidFill>
                            <a:schemeClr val="bg1"/>
                          </a:solidFill>
                          <a:latin typeface="Century Gothic" charset="0"/>
                          <a:ea typeface="Century Gothic" charset="0"/>
                          <a:cs typeface="Century Gothic" charset="0"/>
                        </a:rPr>
                        <a:t>High Ceiling</a:t>
                      </a:r>
                      <a:endParaRPr lang="en-US" dirty="0" smtClean="0">
                        <a:solidFill>
                          <a:schemeClr val="bg1"/>
                        </a:solidFill>
                      </a:endParaRPr>
                    </a:p>
                    <a:p>
                      <a:pPr marL="342900" indent="-342900">
                        <a:lnSpc>
                          <a:spcPct val="150000"/>
                        </a:lnSpc>
                        <a:buFont typeface="+mj-lt"/>
                        <a:buAutoNum type="arabicPeriod"/>
                      </a:pPr>
                      <a:r>
                        <a:rPr lang="en-US" b="0" dirty="0" smtClean="0">
                          <a:solidFill>
                            <a:schemeClr val="bg1"/>
                          </a:solidFill>
                          <a:latin typeface="Century Gothic" charset="0"/>
                          <a:ea typeface="Century Gothic" charset="0"/>
                          <a:cs typeface="Century Gothic" charset="0"/>
                        </a:rPr>
                        <a:t>Mainstream syntax</a:t>
                      </a:r>
                      <a:endParaRPr lang="en-US" b="0" baseline="0" dirty="0" smtClean="0">
                        <a:solidFill>
                          <a:schemeClr val="bg1"/>
                        </a:solidFill>
                        <a:latin typeface="Century Gothic" charset="0"/>
                        <a:ea typeface="Century Gothic" charset="0"/>
                        <a:cs typeface="Century Gothic" charset="0"/>
                      </a:endParaRPr>
                    </a:p>
                    <a:p>
                      <a:pPr marL="342900" indent="-342900">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Popular</a:t>
                      </a:r>
                    </a:p>
                  </a:txBody>
                  <a:tcPr/>
                </a:tc>
              </a:tr>
              <a:tr h="2731726">
                <a:tc>
                  <a:txBody>
                    <a:bodyPr/>
                    <a:lstStyle/>
                    <a:p>
                      <a:pPr marL="342900" indent="-342900">
                        <a:lnSpc>
                          <a:spcPct val="150000"/>
                        </a:lnSpc>
                        <a:buFont typeface="+mj-lt"/>
                        <a:buAutoNum type="arabicPeriod"/>
                      </a:pPr>
                      <a:r>
                        <a:rPr lang="en-US" b="0" dirty="0" smtClean="0">
                          <a:solidFill>
                            <a:schemeClr val="bg1"/>
                          </a:solidFill>
                          <a:latin typeface="Century Gothic" charset="0"/>
                          <a:ea typeface="Century Gothic" charset="0"/>
                          <a:cs typeface="Century Gothic" charset="0"/>
                        </a:rPr>
                        <a:t>High Floor</a:t>
                      </a:r>
                      <a:endParaRPr lang="en-US" b="0" baseline="0" dirty="0" smtClean="0">
                        <a:solidFill>
                          <a:schemeClr val="bg1"/>
                        </a:solidFill>
                        <a:latin typeface="Century Gothic" charset="0"/>
                        <a:ea typeface="Century Gothic" charset="0"/>
                        <a:cs typeface="Century Gothic" charset="0"/>
                      </a:endParaRPr>
                    </a:p>
                    <a:p>
                      <a:pPr marL="342900" indent="-342900">
                        <a:lnSpc>
                          <a:spcPct val="150000"/>
                        </a:lnSpc>
                        <a:buFont typeface="+mj-lt"/>
                        <a:buAutoNum type="arabicPeriod"/>
                      </a:pPr>
                      <a:r>
                        <a:rPr lang="en-US" b="0" baseline="0" smtClean="0">
                          <a:solidFill>
                            <a:schemeClr val="bg1"/>
                          </a:solidFill>
                          <a:latin typeface="Century Gothic" charset="0"/>
                          <a:ea typeface="Century Gothic" charset="0"/>
                          <a:cs typeface="Century Gothic" charset="0"/>
                        </a:rPr>
                        <a:t>Not algebraic!</a:t>
                      </a:r>
                      <a:endParaRPr lang="en-US" b="0" baseline="0" dirty="0" smtClean="0">
                        <a:solidFill>
                          <a:schemeClr val="bg1"/>
                        </a:solidFill>
                        <a:latin typeface="Century Gothic" charset="0"/>
                        <a:ea typeface="Century Gothic" charset="0"/>
                        <a:cs typeface="Century Gothic" charset="0"/>
                      </a:endParaRPr>
                    </a:p>
                    <a:p>
                      <a:pPr marL="342900" indent="-342900">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Limited bridge </a:t>
                      </a:r>
                      <a:r>
                        <a:rPr lang="en-US" b="1" i="1" baseline="0" dirty="0" smtClean="0">
                          <a:solidFill>
                            <a:schemeClr val="bg1"/>
                          </a:solidFill>
                          <a:latin typeface="Century Gothic" charset="0"/>
                          <a:ea typeface="Century Gothic" charset="0"/>
                          <a:cs typeface="Century Gothic" charset="0"/>
                        </a:rPr>
                        <a:t>from</a:t>
                      </a:r>
                      <a:r>
                        <a:rPr lang="en-US" b="0" baseline="0" dirty="0" smtClean="0">
                          <a:solidFill>
                            <a:schemeClr val="bg1"/>
                          </a:solidFill>
                          <a:latin typeface="Century Gothic" charset="0"/>
                          <a:ea typeface="Century Gothic" charset="0"/>
                          <a:cs typeface="Century Gothic" charset="0"/>
                        </a:rPr>
                        <a:t> other languages</a:t>
                      </a:r>
                    </a:p>
                    <a:p>
                      <a:pPr marL="342900" indent="-342900">
                        <a:lnSpc>
                          <a:spcPct val="150000"/>
                        </a:lnSpc>
                        <a:buFont typeface="+mj-lt"/>
                        <a:buAutoNum type="arabicPeriod"/>
                      </a:pPr>
                      <a:endParaRPr lang="en-US" dirty="0">
                        <a:solidFill>
                          <a:schemeClr val="bg1"/>
                        </a:solidFill>
                      </a:endParaRPr>
                    </a:p>
                  </a:txBody>
                  <a:tcPr/>
                </a:tc>
              </a:tr>
            </a:tbl>
          </a:graphicData>
        </a:graphic>
      </p:graphicFrame>
      <p:pic>
        <p:nvPicPr>
          <p:cNvPr id="6" name="Picture 5" descr="python-logo-master-v3-TM-flattened.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6081242" y="1354938"/>
            <a:ext cx="2776982" cy="836845"/>
          </a:xfrm>
          <a:prstGeom prst="rect">
            <a:avLst/>
          </a:prstGeom>
        </p:spPr>
      </p:pic>
      <p:graphicFrame>
        <p:nvGraphicFramePr>
          <p:cNvPr id="12" name="Table 11"/>
          <p:cNvGraphicFramePr>
            <a:graphicFrameLocks noGrp="1"/>
          </p:cNvGraphicFramePr>
          <p:nvPr>
            <p:extLst>
              <p:ext uri="{D42A27DB-BD31-4B8C-83A1-F6EECF244321}">
                <p14:modId xmlns:p14="http://schemas.microsoft.com/office/powerpoint/2010/main" val="72095935"/>
              </p:ext>
            </p:extLst>
          </p:nvPr>
        </p:nvGraphicFramePr>
        <p:xfrm>
          <a:off x="249990" y="1669800"/>
          <a:ext cx="2895600" cy="4894729"/>
        </p:xfrm>
        <a:graphic>
          <a:graphicData uri="http://schemas.openxmlformats.org/drawingml/2006/table">
            <a:tbl>
              <a:tblPr firstRow="1" bandRow="1">
                <a:tableStyleId>{BDBED569-4797-4DF1-A0F4-6AAB3CD982D8}</a:tableStyleId>
              </a:tblPr>
              <a:tblGrid>
                <a:gridCol w="2895600"/>
              </a:tblGrid>
              <a:tr h="2163003">
                <a:tc>
                  <a:txBody>
                    <a:bodyPr/>
                    <a:lstStyle/>
                    <a:p>
                      <a:pPr marL="342900" indent="-342900" algn="l">
                        <a:lnSpc>
                          <a:spcPct val="150000"/>
                        </a:lnSpc>
                        <a:buFont typeface="+mj-lt"/>
                        <a:buAutoNum type="arabicPeriod"/>
                      </a:pPr>
                      <a:endParaRPr lang="en-US" dirty="0" smtClean="0">
                        <a:solidFill>
                          <a:schemeClr val="bg1"/>
                        </a:solidFill>
                      </a:endParaRPr>
                    </a:p>
                    <a:p>
                      <a:pPr marL="342900" indent="-342900" algn="l">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Low Floor</a:t>
                      </a:r>
                    </a:p>
                    <a:p>
                      <a:pPr marL="342900" indent="-342900" algn="l">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Circles of Evaluation</a:t>
                      </a:r>
                    </a:p>
                    <a:p>
                      <a:pPr marL="342900" marR="0" indent="-342900" algn="l" defTabSz="914400" rtl="0" eaLnBrk="1" fontAlgn="auto" latinLnBrk="0" hangingPunct="1">
                        <a:lnSpc>
                          <a:spcPct val="150000"/>
                        </a:lnSpc>
                        <a:spcBef>
                          <a:spcPts val="0"/>
                        </a:spcBef>
                        <a:spcAft>
                          <a:spcPts val="0"/>
                        </a:spcAft>
                        <a:buClrTx/>
                        <a:buSzTx/>
                        <a:buFont typeface="+mj-lt"/>
                        <a:buAutoNum type="arabicPeriod"/>
                        <a:tabLst/>
                        <a:defRPr/>
                      </a:pPr>
                      <a:r>
                        <a:rPr lang="en-US" b="0" dirty="0" smtClean="0">
                          <a:solidFill>
                            <a:schemeClr val="bg1"/>
                          </a:solidFill>
                          <a:latin typeface="Century Gothic" charset="0"/>
                          <a:ea typeface="Century Gothic" charset="0"/>
                          <a:cs typeface="Century Gothic" charset="0"/>
                        </a:rPr>
                        <a:t>Algebraic</a:t>
                      </a:r>
                      <a:r>
                        <a:rPr lang="en-US" b="0" baseline="0" dirty="0" smtClean="0">
                          <a:solidFill>
                            <a:schemeClr val="bg1"/>
                          </a:solidFill>
                          <a:latin typeface="Century Gothic" charset="0"/>
                          <a:ea typeface="Century Gothic" charset="0"/>
                          <a:cs typeface="Century Gothic" charset="0"/>
                        </a:rPr>
                        <a:t> behavior</a:t>
                      </a:r>
                    </a:p>
                    <a:p>
                      <a:pPr marL="342900" indent="-342900" algn="l">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Great pedagogy</a:t>
                      </a:r>
                      <a:endParaRPr lang="en-US" b="0" dirty="0">
                        <a:solidFill>
                          <a:schemeClr val="bg1"/>
                        </a:solidFill>
                        <a:latin typeface="Century Gothic" charset="0"/>
                        <a:ea typeface="Century Gothic" charset="0"/>
                        <a:cs typeface="Century Gothic" charset="0"/>
                      </a:endParaRPr>
                    </a:p>
                  </a:txBody>
                  <a:tcPr/>
                </a:tc>
              </a:tr>
              <a:tr h="2731726">
                <a:tc>
                  <a:txBody>
                    <a:bodyPr/>
                    <a:lstStyle/>
                    <a:p>
                      <a:pPr marL="342900" indent="-342900" algn="l">
                        <a:lnSpc>
                          <a:spcPct val="150000"/>
                        </a:lnSpc>
                        <a:buFont typeface="+mj-lt"/>
                        <a:buAutoNum type="arabicPeriod"/>
                      </a:pPr>
                      <a:r>
                        <a:rPr lang="en-US" b="0" dirty="0" smtClean="0">
                          <a:solidFill>
                            <a:schemeClr val="bg1"/>
                          </a:solidFill>
                          <a:latin typeface="Century Gothic" charset="0"/>
                          <a:ea typeface="Century Gothic" charset="0"/>
                          <a:cs typeface="Century Gothic" charset="0"/>
                        </a:rPr>
                        <a:t>Low ceiling</a:t>
                      </a:r>
                      <a:endParaRPr lang="en-US" b="0" baseline="0" dirty="0" smtClean="0">
                        <a:solidFill>
                          <a:schemeClr val="bg1"/>
                        </a:solidFill>
                        <a:latin typeface="Century Gothic" charset="0"/>
                        <a:ea typeface="Century Gothic" charset="0"/>
                        <a:cs typeface="Century Gothic" charset="0"/>
                      </a:endParaRPr>
                    </a:p>
                    <a:p>
                      <a:pPr marL="342900" indent="-342900" algn="l">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“Weird” syntax</a:t>
                      </a:r>
                    </a:p>
                    <a:p>
                      <a:pPr marL="342900" indent="-342900" algn="l">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Limited bridge </a:t>
                      </a:r>
                      <a:r>
                        <a:rPr lang="en-US" b="1" i="1" baseline="0" dirty="0" smtClean="0">
                          <a:solidFill>
                            <a:schemeClr val="bg1"/>
                          </a:solidFill>
                          <a:latin typeface="Century Gothic" charset="0"/>
                          <a:ea typeface="Century Gothic" charset="0"/>
                          <a:cs typeface="Century Gothic" charset="0"/>
                        </a:rPr>
                        <a:t>to</a:t>
                      </a:r>
                      <a:r>
                        <a:rPr lang="en-US" b="0" baseline="0" dirty="0" smtClean="0">
                          <a:solidFill>
                            <a:schemeClr val="bg1"/>
                          </a:solidFill>
                          <a:latin typeface="Century Gothic" charset="0"/>
                          <a:ea typeface="Century Gothic" charset="0"/>
                          <a:cs typeface="Century Gothic" charset="0"/>
                        </a:rPr>
                        <a:t> other languages</a:t>
                      </a:r>
                      <a:endParaRPr lang="en-US" b="0" dirty="0">
                        <a:solidFill>
                          <a:schemeClr val="bg1"/>
                        </a:solidFill>
                        <a:latin typeface="Century Gothic" charset="0"/>
                        <a:ea typeface="Century Gothic" charset="0"/>
                        <a:cs typeface="Century Gothic" charset="0"/>
                      </a:endParaRPr>
                    </a:p>
                  </a:txBody>
                  <a:tcPr/>
                </a:tc>
              </a:tr>
            </a:tbl>
          </a:graphicData>
        </a:graphic>
      </p:graphicFrame>
      <p:pic>
        <p:nvPicPr>
          <p:cNvPr id="13" name="Picture 12"/>
          <p:cNvPicPr>
            <a:picLocks noChangeAspect="1"/>
          </p:cNvPicPr>
          <p:nvPr/>
        </p:nvPicPr>
        <p:blipFill>
          <a:blip r:embed="rId4"/>
          <a:stretch>
            <a:fillRect/>
          </a:stretch>
        </p:blipFill>
        <p:spPr>
          <a:xfrm>
            <a:off x="719183" y="1454367"/>
            <a:ext cx="2070100" cy="584200"/>
          </a:xfrm>
          <a:prstGeom prst="rect">
            <a:avLst/>
          </a:prstGeom>
        </p:spPr>
      </p:pic>
      <p:graphicFrame>
        <p:nvGraphicFramePr>
          <p:cNvPr id="14" name="Table 13"/>
          <p:cNvGraphicFramePr>
            <a:graphicFrameLocks noGrp="1"/>
          </p:cNvGraphicFramePr>
          <p:nvPr>
            <p:extLst>
              <p:ext uri="{D42A27DB-BD31-4B8C-83A1-F6EECF244321}">
                <p14:modId xmlns:p14="http://schemas.microsoft.com/office/powerpoint/2010/main" val="505719773"/>
              </p:ext>
            </p:extLst>
          </p:nvPr>
        </p:nvGraphicFramePr>
        <p:xfrm>
          <a:off x="3131854" y="1669798"/>
          <a:ext cx="2895600" cy="4894729"/>
        </p:xfrm>
        <a:graphic>
          <a:graphicData uri="http://schemas.openxmlformats.org/drawingml/2006/table">
            <a:tbl>
              <a:tblPr firstRow="1" bandRow="1">
                <a:tableStyleId>{BDBED569-4797-4DF1-A0F4-6AAB3CD982D8}</a:tableStyleId>
              </a:tblPr>
              <a:tblGrid>
                <a:gridCol w="2895600"/>
              </a:tblGrid>
              <a:tr h="2163003">
                <a:tc>
                  <a:txBody>
                    <a:bodyPr/>
                    <a:lstStyle/>
                    <a:p>
                      <a:pPr marL="0" indent="0">
                        <a:lnSpc>
                          <a:spcPct val="150000"/>
                        </a:lnSpc>
                        <a:buFont typeface="Arial" charset="0"/>
                        <a:buNone/>
                      </a:pPr>
                      <a:endParaRPr lang="en-US" dirty="0" smtClean="0">
                        <a:solidFill>
                          <a:schemeClr val="bg1"/>
                        </a:solidFill>
                      </a:endParaRPr>
                    </a:p>
                  </a:txBody>
                  <a:tcPr/>
                </a:tc>
              </a:tr>
              <a:tr h="2731726">
                <a:tc>
                  <a:txBody>
                    <a:bodyPr/>
                    <a:lstStyle/>
                    <a:p>
                      <a:pPr marL="0" indent="0" algn="ctr">
                        <a:lnSpc>
                          <a:spcPct val="150000"/>
                        </a:lnSpc>
                        <a:buFont typeface="Arial" charset="0"/>
                        <a:buNone/>
                      </a:pPr>
                      <a:endParaRPr lang="en-US" b="0" dirty="0" smtClean="0">
                        <a:solidFill>
                          <a:schemeClr val="bg1"/>
                        </a:solidFill>
                        <a:latin typeface="Century Gothic" charset="0"/>
                        <a:ea typeface="Century Gothic" charset="0"/>
                        <a:cs typeface="Century Gothic" charset="0"/>
                      </a:endParaRPr>
                    </a:p>
                  </a:txBody>
                  <a:tcPr/>
                </a:tc>
              </a:tr>
            </a:tbl>
          </a:graphicData>
        </a:graphic>
      </p:graphicFrame>
      <p:pic>
        <p:nvPicPr>
          <p:cNvPr id="4" name="Picture 3" descr="pyret-bann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2447" y="1322495"/>
            <a:ext cx="2305594" cy="748395"/>
          </a:xfrm>
          <a:prstGeom prst="rect">
            <a:avLst/>
          </a:prstGeom>
          <a:solidFill>
            <a:schemeClr val="tx1"/>
          </a:solidFill>
        </p:spPr>
      </p:pic>
      <p:sp>
        <p:nvSpPr>
          <p:cNvPr id="21" name="Rectangle 20"/>
          <p:cNvSpPr/>
          <p:nvPr/>
        </p:nvSpPr>
        <p:spPr>
          <a:xfrm>
            <a:off x="550721" y="2888097"/>
            <a:ext cx="2407024" cy="507831"/>
          </a:xfrm>
          <a:prstGeom prst="rect">
            <a:avLst/>
          </a:prstGeom>
        </p:spPr>
        <p:txBody>
          <a:bodyPr wrap="square">
            <a:spAutoFit/>
          </a:bodyPr>
          <a:lstStyle/>
          <a:p>
            <a:pPr algn="ctr">
              <a:lnSpc>
                <a:spcPct val="150000"/>
              </a:lnSpc>
            </a:pPr>
            <a:r>
              <a:rPr lang="en-US">
                <a:solidFill>
                  <a:schemeClr val="bg1"/>
                </a:solidFill>
                <a:latin typeface="Century Gothic" charset="0"/>
                <a:ea typeface="Century Gothic" charset="0"/>
                <a:cs typeface="Century Gothic" charset="0"/>
              </a:rPr>
              <a:t>Algebraic </a:t>
            </a:r>
            <a:r>
              <a:rPr lang="en-US" smtClean="0">
                <a:solidFill>
                  <a:schemeClr val="bg1"/>
                </a:solidFill>
                <a:latin typeface="Century Gothic" charset="0"/>
                <a:ea typeface="Century Gothic" charset="0"/>
                <a:cs typeface="Century Gothic" charset="0"/>
              </a:rPr>
              <a:t>behavior</a:t>
            </a:r>
            <a:endParaRPr lang="en-US" dirty="0">
              <a:solidFill>
                <a:schemeClr val="bg1"/>
              </a:solidFill>
              <a:latin typeface="Century Gothic" charset="0"/>
              <a:ea typeface="Century Gothic" charset="0"/>
              <a:cs typeface="Century Gothic" charset="0"/>
            </a:endParaRPr>
          </a:p>
        </p:txBody>
      </p:sp>
      <p:sp>
        <p:nvSpPr>
          <p:cNvPr id="22" name="Rectangle 21"/>
          <p:cNvSpPr/>
          <p:nvPr/>
        </p:nvSpPr>
        <p:spPr>
          <a:xfrm>
            <a:off x="3145590" y="3915019"/>
            <a:ext cx="2904565" cy="923330"/>
          </a:xfrm>
          <a:prstGeom prst="rect">
            <a:avLst/>
          </a:prstGeom>
        </p:spPr>
        <p:txBody>
          <a:bodyPr wrap="square">
            <a:spAutoFit/>
          </a:bodyPr>
          <a:lstStyle/>
          <a:p>
            <a:pPr algn="ctr">
              <a:lnSpc>
                <a:spcPct val="150000"/>
              </a:lnSpc>
            </a:pPr>
            <a:r>
              <a:rPr lang="en-US" dirty="0">
                <a:solidFill>
                  <a:schemeClr val="bg1"/>
                </a:solidFill>
                <a:latin typeface="Century Gothic" charset="0"/>
                <a:ea typeface="Century Gothic" charset="0"/>
                <a:cs typeface="Century Gothic" charset="0"/>
              </a:rPr>
              <a:t>No Circles of Evaluation</a:t>
            </a:r>
          </a:p>
          <a:p>
            <a:pPr algn="ctr">
              <a:lnSpc>
                <a:spcPct val="150000"/>
              </a:lnSpc>
            </a:pPr>
            <a:r>
              <a:rPr lang="en-US" dirty="0">
                <a:solidFill>
                  <a:schemeClr val="bg1"/>
                </a:solidFill>
                <a:latin typeface="Century Gothic" charset="0"/>
                <a:ea typeface="Century Gothic" charset="0"/>
                <a:cs typeface="Century Gothic" charset="0"/>
              </a:rPr>
              <a:t>New Syntax</a:t>
            </a:r>
          </a:p>
        </p:txBody>
      </p:sp>
      <p:sp>
        <p:nvSpPr>
          <p:cNvPr id="11" name="Rectangle 10"/>
          <p:cNvSpPr/>
          <p:nvPr/>
        </p:nvSpPr>
        <p:spPr>
          <a:xfrm>
            <a:off x="422600" y="3310212"/>
            <a:ext cx="2407024" cy="507831"/>
          </a:xfrm>
          <a:prstGeom prst="rect">
            <a:avLst/>
          </a:prstGeom>
        </p:spPr>
        <p:txBody>
          <a:bodyPr wrap="square">
            <a:spAutoFit/>
          </a:bodyPr>
          <a:lstStyle/>
          <a:p>
            <a:pPr algn="ctr">
              <a:lnSpc>
                <a:spcPct val="150000"/>
              </a:lnSpc>
            </a:pPr>
            <a:r>
              <a:rPr lang="en-US" smtClean="0">
                <a:solidFill>
                  <a:schemeClr val="bg1"/>
                </a:solidFill>
                <a:latin typeface="Century Gothic" charset="0"/>
                <a:ea typeface="Century Gothic" charset="0"/>
                <a:cs typeface="Century Gothic" charset="0"/>
              </a:rPr>
              <a:t>Great pedagogy</a:t>
            </a:r>
            <a:endParaRPr lang="en-US" dirty="0">
              <a:solidFill>
                <a:schemeClr val="bg1"/>
              </a:solidFill>
              <a:latin typeface="Century Gothic" charset="0"/>
              <a:ea typeface="Century Gothic" charset="0"/>
              <a:cs typeface="Century Gothic" charset="0"/>
            </a:endParaRPr>
          </a:p>
        </p:txBody>
      </p:sp>
      <p:sp>
        <p:nvSpPr>
          <p:cNvPr id="15" name="Rectangle 14"/>
          <p:cNvSpPr/>
          <p:nvPr/>
        </p:nvSpPr>
        <p:spPr>
          <a:xfrm>
            <a:off x="6282428" y="2498811"/>
            <a:ext cx="2407024" cy="507831"/>
          </a:xfrm>
          <a:prstGeom prst="rect">
            <a:avLst/>
          </a:prstGeom>
        </p:spPr>
        <p:txBody>
          <a:bodyPr wrap="square">
            <a:spAutoFit/>
          </a:bodyPr>
          <a:lstStyle/>
          <a:p>
            <a:pPr algn="ctr">
              <a:lnSpc>
                <a:spcPct val="150000"/>
              </a:lnSpc>
            </a:pPr>
            <a:r>
              <a:rPr lang="en-US" smtClean="0">
                <a:solidFill>
                  <a:schemeClr val="bg1"/>
                </a:solidFill>
                <a:latin typeface="Century Gothic" charset="0"/>
                <a:ea typeface="Century Gothic" charset="0"/>
                <a:cs typeface="Century Gothic" charset="0"/>
              </a:rPr>
              <a:t>Mainstream syntax</a:t>
            </a:r>
            <a:endParaRPr lang="en-US" dirty="0">
              <a:solidFill>
                <a:schemeClr val="bg1"/>
              </a:solidFill>
              <a:latin typeface="Century Gothic" charset="0"/>
              <a:ea typeface="Century Gothic" charset="0"/>
              <a:cs typeface="Century Gothic" charset="0"/>
            </a:endParaRPr>
          </a:p>
        </p:txBody>
      </p:sp>
      <p:sp>
        <p:nvSpPr>
          <p:cNvPr id="16" name="Rectangle 15"/>
          <p:cNvSpPr/>
          <p:nvPr/>
        </p:nvSpPr>
        <p:spPr>
          <a:xfrm>
            <a:off x="5910393" y="2087465"/>
            <a:ext cx="2407024" cy="507831"/>
          </a:xfrm>
          <a:prstGeom prst="rect">
            <a:avLst/>
          </a:prstGeom>
        </p:spPr>
        <p:txBody>
          <a:bodyPr wrap="square">
            <a:spAutoFit/>
          </a:bodyPr>
          <a:lstStyle/>
          <a:p>
            <a:pPr algn="ctr">
              <a:lnSpc>
                <a:spcPct val="150000"/>
              </a:lnSpc>
            </a:pPr>
            <a:r>
              <a:rPr lang="en-US" smtClean="0">
                <a:solidFill>
                  <a:schemeClr val="bg1"/>
                </a:solidFill>
                <a:latin typeface="Century Gothic" charset="0"/>
                <a:ea typeface="Century Gothic" charset="0"/>
                <a:cs typeface="Century Gothic" charset="0"/>
              </a:rPr>
              <a:t>High Ceiling</a:t>
            </a:r>
            <a:endParaRPr lang="en-US" dirty="0">
              <a:solidFill>
                <a:schemeClr val="bg1"/>
              </a:solidFill>
              <a:latin typeface="Century Gothic" charset="0"/>
              <a:ea typeface="Century Gothic" charset="0"/>
              <a:cs typeface="Century Gothic" charset="0"/>
            </a:endParaRPr>
          </a:p>
        </p:txBody>
      </p:sp>
    </p:spTree>
    <p:extLst>
      <p:ext uri="{BB962C8B-B14F-4D97-AF65-F5344CB8AC3E}">
        <p14:creationId xmlns:p14="http://schemas.microsoft.com/office/powerpoint/2010/main" val="7873641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
                                            <p:txEl>
                                              <p:pRg st="0" end="0"/>
                                            </p:txEl>
                                          </p:spTgt>
                                        </p:tgtEl>
                                        <p:attrNameLst>
                                          <p:attrName>style.visibility</p:attrName>
                                        </p:attrNameLst>
                                      </p:cBhvr>
                                      <p:to>
                                        <p:strVal val="visible"/>
                                      </p:to>
                                    </p:set>
                                    <p:animEffect transition="in" filter="fade">
                                      <p:cBhvr>
                                        <p:cTn id="28" dur="500"/>
                                        <p:tgtEl>
                                          <p:spTgt spid="21">
                                            <p:txEl>
                                              <p:pRg st="0" end="0"/>
                                            </p:txEl>
                                          </p:spTgt>
                                        </p:tgtEl>
                                      </p:cBhvr>
                                    </p:animEffect>
                                  </p:childTnLst>
                                </p:cTn>
                              </p:par>
                              <p:par>
                                <p:cTn id="29" presetID="0" presetClass="path" presetSubtype="0" accel="50000" decel="50000" fill="hold" grpId="0" nodeType="withEffect">
                                  <p:stCondLst>
                                    <p:cond delay="0"/>
                                  </p:stCondLst>
                                  <p:childTnLst>
                                    <p:animMotion origin="layout" path="M 0 0 L 0.30764 -0.11759 " pathEditMode="relative" ptsTypes="AA">
                                      <p:cBhvr>
                                        <p:cTn id="30" dur="2000" fill="hold"/>
                                        <p:tgtEl>
                                          <p:spTgt spid="21">
                                            <p:txEl>
                                              <p:pRg st="0" end="0"/>
                                            </p:txEl>
                                          </p:spTgt>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
                                            <p:txEl>
                                              <p:pRg st="0" end="0"/>
                                            </p:txEl>
                                          </p:spTgt>
                                        </p:tgtEl>
                                        <p:attrNameLst>
                                          <p:attrName>style.visibility</p:attrName>
                                        </p:attrNameLst>
                                      </p:cBhvr>
                                      <p:to>
                                        <p:strVal val="visible"/>
                                      </p:to>
                                    </p:set>
                                    <p:animEffect transition="in" filter="fade">
                                      <p:cBhvr>
                                        <p:cTn id="35" dur="500"/>
                                        <p:tgtEl>
                                          <p:spTgt spid="11">
                                            <p:txEl>
                                              <p:pRg st="0" end="0"/>
                                            </p:txEl>
                                          </p:spTgt>
                                        </p:tgtEl>
                                      </p:cBhvr>
                                    </p:animEffect>
                                  </p:childTnLst>
                                </p:cTn>
                              </p:par>
                              <p:par>
                                <p:cTn id="36" presetID="0" presetClass="path" presetSubtype="0" accel="50000" decel="50000" fill="hold" grpId="0" nodeType="withEffect">
                                  <p:stCondLst>
                                    <p:cond delay="0"/>
                                  </p:stCondLst>
                                  <p:childTnLst>
                                    <p:animMotion origin="layout" path="M 2.77556E-17 -2.96296E-6 L 0.32309 -0.12477 " pathEditMode="relative" rAng="0" ptsTypes="AA">
                                      <p:cBhvr>
                                        <p:cTn id="37" dur="2000" fill="hold"/>
                                        <p:tgtEl>
                                          <p:spTgt spid="11">
                                            <p:txEl>
                                              <p:pRg st="0" end="0"/>
                                            </p:txEl>
                                          </p:spTgt>
                                        </p:tgtEl>
                                        <p:attrNameLst>
                                          <p:attrName>ppt_x</p:attrName>
                                          <p:attrName>ppt_y</p:attrName>
                                        </p:attrNameLst>
                                      </p:cBhvr>
                                      <p:rCtr x="16146" y="-6250"/>
                                    </p:animMotion>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fade">
                                      <p:cBhvr>
                                        <p:cTn id="42" dur="500"/>
                                        <p:tgtEl>
                                          <p:spTgt spid="16">
                                            <p:txEl>
                                              <p:pRg st="0" end="0"/>
                                            </p:txEl>
                                          </p:spTgt>
                                        </p:tgtEl>
                                      </p:cBhvr>
                                    </p:animEffect>
                                  </p:childTnLst>
                                </p:cTn>
                              </p:par>
                              <p:par>
                                <p:cTn id="43" presetID="0" presetClass="path" presetSubtype="0" accel="50000" decel="50000" fill="hold" grpId="0" nodeType="withEffect">
                                  <p:stCondLst>
                                    <p:cond delay="0"/>
                                  </p:stCondLst>
                                  <p:childTnLst>
                                    <p:animMotion origin="layout" path="M -3.61111E-6 -2.22222E-6 L -0.28281 0.10602 " pathEditMode="relative" rAng="0" ptsTypes="AA">
                                      <p:cBhvr>
                                        <p:cTn id="44" dur="2000" fill="hold"/>
                                        <p:tgtEl>
                                          <p:spTgt spid="16">
                                            <p:txEl>
                                              <p:pRg st="0" end="0"/>
                                            </p:txEl>
                                          </p:spTgt>
                                        </p:tgtEl>
                                        <p:attrNameLst>
                                          <p:attrName>ppt_x</p:attrName>
                                          <p:attrName>ppt_y</p:attrName>
                                        </p:attrNameLst>
                                      </p:cBhvr>
                                      <p:rCtr x="-14149" y="5301"/>
                                    </p:animMotion>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5">
                                            <p:txEl>
                                              <p:pRg st="0" end="0"/>
                                            </p:txEl>
                                          </p:spTgt>
                                        </p:tgtEl>
                                        <p:attrNameLst>
                                          <p:attrName>style.visibility</p:attrName>
                                        </p:attrNameLst>
                                      </p:cBhvr>
                                      <p:to>
                                        <p:strVal val="visible"/>
                                      </p:to>
                                    </p:set>
                                    <p:animEffect transition="in" filter="fade">
                                      <p:cBhvr>
                                        <p:cTn id="49" dur="500"/>
                                        <p:tgtEl>
                                          <p:spTgt spid="15">
                                            <p:txEl>
                                              <p:pRg st="0" end="0"/>
                                            </p:txEl>
                                          </p:spTgt>
                                        </p:tgtEl>
                                      </p:cBhvr>
                                    </p:animEffect>
                                  </p:childTnLst>
                                </p:cTn>
                              </p:par>
                              <p:par>
                                <p:cTn id="50" presetID="0" presetClass="path" presetSubtype="0" accel="50000" decel="50000" fill="hold" grpId="0" nodeType="withEffect">
                                  <p:stCondLst>
                                    <p:cond delay="0"/>
                                  </p:stCondLst>
                                  <p:childTnLst>
                                    <p:animMotion origin="layout" path="M 1.38889E-6 4.07407E-6 L -0.32066 0.11273 " pathEditMode="relative" rAng="0" ptsTypes="AA">
                                      <p:cBhvr>
                                        <p:cTn id="51" dur="2000" fill="hold"/>
                                        <p:tgtEl>
                                          <p:spTgt spid="15">
                                            <p:txEl>
                                              <p:pRg st="0" end="0"/>
                                            </p:txEl>
                                          </p:spTgt>
                                        </p:tgtEl>
                                        <p:attrNameLst>
                                          <p:attrName>ppt_x</p:attrName>
                                          <p:attrName>ppt_y</p:attrName>
                                        </p:attrNameLst>
                                      </p:cBhvr>
                                      <p:rCtr x="-16042" y="5625"/>
                                    </p:animMotion>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4"/>
                                        </p:tgtEl>
                                        <p:attrNameLst>
                                          <p:attrName>style.visibility</p:attrName>
                                        </p:attrNameLst>
                                      </p:cBhvr>
                                      <p:to>
                                        <p:strVal val="visible"/>
                                      </p:to>
                                    </p:set>
                                    <p:anim calcmode="lin" valueType="num">
                                      <p:cBhvr additive="base">
                                        <p:cTn id="56" dur="1000" fill="hold"/>
                                        <p:tgtEl>
                                          <p:spTgt spid="4"/>
                                        </p:tgtEl>
                                        <p:attrNameLst>
                                          <p:attrName>ppt_x</p:attrName>
                                        </p:attrNameLst>
                                      </p:cBhvr>
                                      <p:tavLst>
                                        <p:tav tm="0">
                                          <p:val>
                                            <p:strVal val="#ppt_x"/>
                                          </p:val>
                                        </p:tav>
                                        <p:tav tm="100000">
                                          <p:val>
                                            <p:strVal val="#ppt_x"/>
                                          </p:val>
                                        </p:tav>
                                      </p:tavLst>
                                    </p:anim>
                                    <p:anim calcmode="lin" valueType="num">
                                      <p:cBhvr additive="base">
                                        <p:cTn id="57"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2">
                                            <p:txEl>
                                              <p:pRg st="0" end="0"/>
                                            </p:txEl>
                                          </p:spTgt>
                                        </p:tgtEl>
                                        <p:attrNameLst>
                                          <p:attrName>style.visibility</p:attrName>
                                        </p:attrNameLst>
                                      </p:cBhvr>
                                      <p:to>
                                        <p:strVal val="visible"/>
                                      </p:to>
                                    </p:set>
                                    <p:animEffect transition="in" filter="fade">
                                      <p:cBhvr>
                                        <p:cTn id="62" dur="500"/>
                                        <p:tgtEl>
                                          <p:spTgt spid="22">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2">
                                            <p:txEl>
                                              <p:pRg st="1" end="1"/>
                                            </p:txEl>
                                          </p:spTgt>
                                        </p:tgtEl>
                                        <p:attrNameLst>
                                          <p:attrName>style.visibility</p:attrName>
                                        </p:attrNameLst>
                                      </p:cBhvr>
                                      <p:to>
                                        <p:strVal val="visible"/>
                                      </p:to>
                                    </p:set>
                                    <p:animEffect transition="in" filter="fade">
                                      <p:cBhvr>
                                        <p:cTn id="67"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allAtOnce"/>
      <p:bldP spid="11" grpId="0" build="allAtOnce"/>
      <p:bldP spid="15" grpId="0" build="allAtOnce"/>
      <p:bldP spid="16" grpId="0" build="allAtOnce"/>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10</a:t>
            </a:r>
            <a:endParaRPr lang="en-US" dirty="0"/>
          </a:p>
        </p:txBody>
      </p:sp>
    </p:spTree>
    <p:extLst>
      <p:ext uri="{BB962C8B-B14F-4D97-AF65-F5344CB8AC3E}">
        <p14:creationId xmlns:p14="http://schemas.microsoft.com/office/powerpoint/2010/main" val="36174982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Collision Detection in Your Game</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05207584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a:t>
            </a:r>
            <a:endParaRPr lang="en-US" dirty="0"/>
          </a:p>
        </p:txBody>
      </p:sp>
    </p:spTree>
    <p:extLst>
      <p:ext uri="{BB962C8B-B14F-4D97-AF65-F5344CB8AC3E}">
        <p14:creationId xmlns:p14="http://schemas.microsoft.com/office/powerpoint/2010/main" val="17811412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defRPr/>
            </a:pPr>
            <a:r>
              <a:rPr lang="en-US" dirty="0" smtClean="0"/>
              <a:t>Thank You</a:t>
            </a:r>
            <a:endParaRPr lang="en-US" dirty="0"/>
          </a:p>
        </p:txBody>
      </p:sp>
      <p:sp>
        <p:nvSpPr>
          <p:cNvPr id="67586" name="Content Placeholder 2"/>
          <p:cNvSpPr>
            <a:spLocks noGrp="1"/>
          </p:cNvSpPr>
          <p:nvPr>
            <p:ph idx="1"/>
          </p:nvPr>
        </p:nvSpPr>
        <p:spPr/>
        <p:txBody>
          <a:bodyPr/>
          <a:lstStyle/>
          <a:p>
            <a:pPr marL="0" indent="0">
              <a:buNone/>
            </a:pPr>
            <a:endParaRPr lang="en-US" dirty="0">
              <a:latin typeface="Helvetica" charset="0"/>
              <a:ea typeface="ＭＳ Ｐゴシック" charset="0"/>
            </a:endParaRPr>
          </a:p>
          <a:p>
            <a:pPr marL="1828800" lvl="4" indent="0">
              <a:buFont typeface="Wingdings" charset="0"/>
              <a:buNone/>
            </a:pPr>
            <a:endParaRPr lang="en-US" dirty="0">
              <a:latin typeface="Helvetica" charset="0"/>
              <a:ea typeface="ＭＳ Ｐゴシック" charset="0"/>
            </a:endParaRPr>
          </a:p>
          <a:p>
            <a:pPr marL="1828800" lvl="4" indent="0">
              <a:buFont typeface="Wingdings" charset="0"/>
              <a:buNone/>
            </a:pPr>
            <a:r>
              <a:rPr lang="en-US" sz="2800" dirty="0" err="1">
                <a:latin typeface="Helvetica" charset="0"/>
                <a:ea typeface="ＭＳ Ｐゴシック" charset="0"/>
              </a:rPr>
              <a:t>Facebook.com</a:t>
            </a:r>
            <a:r>
              <a:rPr lang="en-US" sz="2800" dirty="0">
                <a:latin typeface="Helvetica" charset="0"/>
                <a:ea typeface="ＭＳ Ｐゴシック" charset="0"/>
              </a:rPr>
              <a:t>/</a:t>
            </a:r>
            <a:r>
              <a:rPr lang="en-US" sz="2800" dirty="0" err="1">
                <a:latin typeface="Helvetica" charset="0"/>
                <a:ea typeface="ＭＳ Ｐゴシック" charset="0"/>
              </a:rPr>
              <a:t>BootstrapWorld</a:t>
            </a:r>
            <a:endParaRPr lang="en-US" sz="2800" dirty="0">
              <a:latin typeface="Helvetica" charset="0"/>
              <a:ea typeface="ＭＳ Ｐゴシック" charset="0"/>
            </a:endParaRPr>
          </a:p>
          <a:p>
            <a:pPr marL="1828800" lvl="4" indent="0">
              <a:buFont typeface="Wingdings" charset="0"/>
              <a:buNone/>
            </a:pPr>
            <a:endParaRPr lang="en-US" sz="2800" dirty="0">
              <a:latin typeface="Helvetica" charset="0"/>
              <a:ea typeface="ＭＳ Ｐゴシック" charset="0"/>
            </a:endParaRPr>
          </a:p>
          <a:p>
            <a:pPr marL="1828800" lvl="4" indent="0">
              <a:buFont typeface="Wingdings" charset="0"/>
              <a:buNone/>
            </a:pPr>
            <a:endParaRPr lang="en-US" sz="2800" dirty="0">
              <a:latin typeface="Helvetica" charset="0"/>
              <a:ea typeface="ＭＳ Ｐゴシック" charset="0"/>
            </a:endParaRPr>
          </a:p>
          <a:p>
            <a:pPr marL="1828800" lvl="4" indent="0">
              <a:buFont typeface="Wingdings" charset="0"/>
              <a:buNone/>
            </a:pPr>
            <a:r>
              <a:rPr lang="en-US" sz="2800" dirty="0">
                <a:latin typeface="Helvetica" charset="0"/>
                <a:ea typeface="ＭＳ Ｐゴシック" charset="0"/>
              </a:rPr>
              <a:t>@</a:t>
            </a:r>
            <a:r>
              <a:rPr lang="en-US" sz="2800" dirty="0" err="1">
                <a:latin typeface="Helvetica" charset="0"/>
                <a:ea typeface="ＭＳ Ｐゴシック" charset="0"/>
              </a:rPr>
              <a:t>Bootstrapworld</a:t>
            </a:r>
            <a:endParaRPr lang="en-US" dirty="0">
              <a:latin typeface="Helvetica" charset="0"/>
              <a:ea typeface="ＭＳ Ｐゴシック" charset="0"/>
            </a:endParaRPr>
          </a:p>
          <a:p>
            <a:pPr marL="1828800" lvl="4" indent="0">
              <a:buFont typeface="Wingdings" charset="0"/>
              <a:buNone/>
            </a:pPr>
            <a:endParaRPr lang="en-US" dirty="0">
              <a:latin typeface="Helvetica" charset="0"/>
              <a:ea typeface="ＭＳ Ｐゴシック" charset="0"/>
            </a:endParaRPr>
          </a:p>
        </p:txBody>
      </p:sp>
      <p:pic>
        <p:nvPicPr>
          <p:cNvPr id="67587" name="Picture 3" descr="fb.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228021"/>
            <a:ext cx="71437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8" name="Picture 4" descr="twit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722425"/>
            <a:ext cx="7874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235207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for this workshop</a:t>
            </a:r>
            <a:endParaRPr lang="en-US" dirty="0"/>
          </a:p>
        </p:txBody>
      </p:sp>
      <p:sp>
        <p:nvSpPr>
          <p:cNvPr id="3" name="Content Placeholder 2"/>
          <p:cNvSpPr>
            <a:spLocks noGrp="1"/>
          </p:cNvSpPr>
          <p:nvPr>
            <p:ph idx="1"/>
          </p:nvPr>
        </p:nvSpPr>
        <p:spPr>
          <a:xfrm>
            <a:off x="304800" y="1554163"/>
            <a:ext cx="8556812" cy="4525962"/>
          </a:xfrm>
        </p:spPr>
        <p:txBody>
          <a:bodyPr/>
          <a:lstStyle/>
          <a:p>
            <a:r>
              <a:rPr lang="en-US" dirty="0" smtClean="0"/>
              <a:t>Introduce you to </a:t>
            </a:r>
            <a:r>
              <a:rPr lang="en-US" dirty="0" err="1" smtClean="0"/>
              <a:t>Pyret</a:t>
            </a:r>
            <a:endParaRPr lang="en-US" dirty="0" smtClean="0"/>
          </a:p>
          <a:p>
            <a:r>
              <a:rPr lang="en-US" dirty="0" smtClean="0"/>
              <a:t>Demonstrate Bootstrap:1 pedagogy applied to higher level computer science</a:t>
            </a:r>
          </a:p>
          <a:p>
            <a:r>
              <a:rPr lang="en-US" dirty="0" smtClean="0"/>
              <a:t>Build sophisticated programs</a:t>
            </a:r>
          </a:p>
          <a:p>
            <a:r>
              <a:rPr lang="en-US" dirty="0" smtClean="0"/>
              <a:t>Talk to other teachers</a:t>
            </a:r>
          </a:p>
          <a:p>
            <a:r>
              <a:rPr lang="en-US" dirty="0" smtClean="0"/>
              <a:t>Get your feedback</a:t>
            </a:r>
          </a:p>
          <a:p>
            <a:endParaRPr lang="en-US" dirty="0"/>
          </a:p>
        </p:txBody>
      </p:sp>
    </p:spTree>
    <p:extLst>
      <p:ext uri="{BB962C8B-B14F-4D97-AF65-F5344CB8AC3E}">
        <p14:creationId xmlns:p14="http://schemas.microsoft.com/office/powerpoint/2010/main" val="11906082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1</a:t>
            </a:r>
            <a:endParaRPr lang="en-US" dirty="0"/>
          </a:p>
        </p:txBody>
      </p:sp>
    </p:spTree>
    <p:extLst>
      <p:ext uri="{BB962C8B-B14F-4D97-AF65-F5344CB8AC3E}">
        <p14:creationId xmlns:p14="http://schemas.microsoft.com/office/powerpoint/2010/main" val="182017838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you learned in BS:1</a:t>
            </a:r>
            <a:endParaRPr lang="en-US" dirty="0"/>
          </a:p>
        </p:txBody>
      </p:sp>
      <p:sp>
        <p:nvSpPr>
          <p:cNvPr id="3" name="Content Placeholder 2"/>
          <p:cNvSpPr>
            <a:spLocks noGrp="1"/>
          </p:cNvSpPr>
          <p:nvPr>
            <p:ph idx="1"/>
          </p:nvPr>
        </p:nvSpPr>
        <p:spPr/>
        <p:txBody>
          <a:bodyPr/>
          <a:lstStyle/>
          <a:p>
            <a:pPr marL="0" indent="0">
              <a:buNone/>
            </a:pPr>
            <a:r>
              <a:rPr lang="en-US" dirty="0" err="1"/>
              <a:t>c</a:t>
            </a:r>
            <a:r>
              <a:rPr lang="en-US" dirty="0" err="1" smtClean="0"/>
              <a:t>ode.pyret.org</a:t>
            </a:r>
            <a:endParaRPr lang="en-US" dirty="0" smtClean="0"/>
          </a:p>
          <a:p>
            <a:pPr marL="0" indent="0">
              <a:buNone/>
            </a:pPr>
            <a:r>
              <a:rPr lang="en-US" dirty="0" smtClean="0"/>
              <a:t>Bootstrap:2 Teacher Materials</a:t>
            </a:r>
            <a:endParaRPr lang="en-US" b="1" u="sng" dirty="0" smtClean="0"/>
          </a:p>
          <a:p>
            <a:endParaRPr lang="en-US" dirty="0"/>
          </a:p>
          <a:p>
            <a:endParaRPr lang="en-US" dirty="0" smtClean="0"/>
          </a:p>
          <a:p>
            <a:r>
              <a:rPr lang="en-US" dirty="0" smtClean="0"/>
              <a:t>Open the Review file </a:t>
            </a:r>
            <a:endParaRPr lang="en-US" dirty="0"/>
          </a:p>
          <a:p>
            <a:r>
              <a:rPr lang="en-US" dirty="0" smtClean="0"/>
              <a:t>Introducing CPO…</a:t>
            </a:r>
          </a:p>
          <a:p>
            <a:r>
              <a:rPr lang="en-US" dirty="0" smtClean="0"/>
              <a:t>Infix notation</a:t>
            </a:r>
          </a:p>
          <a:p>
            <a:r>
              <a:rPr lang="en-US" dirty="0" smtClean="0"/>
              <a:t>Image module</a:t>
            </a:r>
          </a:p>
          <a:p>
            <a:endParaRPr lang="en-US" dirty="0"/>
          </a:p>
        </p:txBody>
      </p:sp>
    </p:spTree>
    <p:extLst>
      <p:ext uri="{BB962C8B-B14F-4D97-AF65-F5344CB8AC3E}">
        <p14:creationId xmlns:p14="http://schemas.microsoft.com/office/powerpoint/2010/main" val="31244598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Contracts</a:t>
            </a:r>
            <a:endParaRPr lang="en-US" dirty="0"/>
          </a:p>
        </p:txBody>
      </p:sp>
      <p:sp>
        <p:nvSpPr>
          <p:cNvPr id="4" name="Rectangle 3"/>
          <p:cNvSpPr>
            <a:spLocks noChangeArrowheads="1"/>
          </p:cNvSpPr>
          <p:nvPr/>
        </p:nvSpPr>
        <p:spPr bwMode="auto">
          <a:xfrm>
            <a:off x="304800" y="1589940"/>
            <a:ext cx="8610600" cy="5010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spcBef>
                <a:spcPct val="20000"/>
              </a:spcBef>
              <a:spcAft>
                <a:spcPts val="1800"/>
              </a:spcAft>
              <a:buClr>
                <a:srgbClr val="4C4C4C"/>
              </a:buClr>
              <a:tabLst>
                <a:tab pos="166688" algn="l"/>
                <a:tab pos="1655763" algn="l"/>
                <a:tab pos="2227263" algn="l"/>
                <a:tab pos="4746625" algn="l"/>
              </a:tabLst>
            </a:pPr>
            <a:r>
              <a:rPr lang="en-US" sz="2800" i="1" u="sng" dirty="0">
                <a:solidFill>
                  <a:srgbClr val="000000"/>
                </a:solidFill>
                <a:latin typeface="Trebuchet MS"/>
                <a:cs typeface="Trebuchet MS"/>
              </a:rPr>
              <a:t>  </a:t>
            </a:r>
            <a:r>
              <a:rPr lang="en-US" sz="2800" i="1" u="sng" dirty="0" smtClean="0">
                <a:solidFill>
                  <a:srgbClr val="000000"/>
                </a:solidFill>
                <a:latin typeface="Trebuchet MS"/>
                <a:cs typeface="Trebuchet MS"/>
              </a:rPr>
              <a:t>&lt;</a:t>
            </a:r>
            <a:r>
              <a:rPr lang="en-US" sz="2800" i="1" u="sng" dirty="0">
                <a:solidFill>
                  <a:srgbClr val="000000"/>
                </a:solidFill>
                <a:latin typeface="Trebuchet MS"/>
                <a:cs typeface="Trebuchet MS"/>
              </a:rPr>
              <a:t>name&gt;	</a:t>
            </a:r>
            <a:r>
              <a:rPr lang="en-US" sz="2800" i="1" u="sng" dirty="0" smtClean="0">
                <a:solidFill>
                  <a:srgbClr val="000000"/>
                </a:solidFill>
                <a:latin typeface="Trebuchet MS"/>
                <a:cs typeface="Trebuchet MS"/>
              </a:rPr>
              <a:t>     :      &lt;</a:t>
            </a:r>
            <a:r>
              <a:rPr lang="en-US" sz="2800" i="1" u="sng" dirty="0">
                <a:solidFill>
                  <a:srgbClr val="000000"/>
                </a:solidFill>
                <a:latin typeface="Trebuchet MS"/>
                <a:cs typeface="Trebuchet MS"/>
              </a:rPr>
              <a:t>domain&gt;   	</a:t>
            </a:r>
            <a:r>
              <a:rPr lang="en-US" sz="2800" i="1" u="sng" dirty="0" smtClean="0">
                <a:solidFill>
                  <a:srgbClr val="000000"/>
                </a:solidFill>
                <a:latin typeface="Trebuchet MS"/>
                <a:cs typeface="Trebuchet MS"/>
              </a:rPr>
              <a:t>    </a:t>
            </a:r>
            <a:r>
              <a:rPr lang="en-US" sz="2800" i="1" u="sng" dirty="0" smtClean="0">
                <a:solidFill>
                  <a:srgbClr val="000000"/>
                </a:solidFill>
                <a:latin typeface="Trebuchet MS"/>
                <a:cs typeface="Trebuchet MS"/>
                <a:sym typeface="Wingdings" charset="0"/>
              </a:rPr>
              <a:t>  </a:t>
            </a:r>
            <a:r>
              <a:rPr lang="en-US" sz="2800" i="1" u="sng" dirty="0">
                <a:solidFill>
                  <a:srgbClr val="000000"/>
                </a:solidFill>
                <a:latin typeface="Trebuchet MS"/>
                <a:cs typeface="Trebuchet MS"/>
                <a:sym typeface="Wingdings" charset="0"/>
              </a:rPr>
              <a:t>&lt;range&gt;</a:t>
            </a:r>
            <a:endParaRPr lang="en-US" sz="2800" i="1" u="sng" dirty="0">
              <a:solidFill>
                <a:srgbClr val="000000"/>
              </a:solidFill>
              <a:latin typeface="Trebuchet MS"/>
              <a:cs typeface="Trebuchet MS"/>
            </a:endParaRPr>
          </a:p>
          <a:p>
            <a:pPr eaLnBrk="1" hangingPunct="1">
              <a:spcBef>
                <a:spcPct val="20000"/>
              </a:spcBef>
              <a:spcAft>
                <a:spcPts val="1800"/>
              </a:spcAft>
              <a:buClr>
                <a:srgbClr val="4C4C4C"/>
              </a:buClr>
              <a:tabLst>
                <a:tab pos="166688" algn="l"/>
                <a:tab pos="1655763" algn="l"/>
                <a:tab pos="2227263" algn="l"/>
                <a:tab pos="4746625" algn="l"/>
              </a:tabLst>
            </a:pPr>
            <a:r>
              <a:rPr lang="en-US" sz="2800" dirty="0">
                <a:solidFill>
                  <a:srgbClr val="000000"/>
                </a:solidFill>
                <a:latin typeface="Trebuchet MS"/>
                <a:cs typeface="Trebuchet MS"/>
              </a:rPr>
              <a:t>#</a:t>
            </a:r>
            <a:r>
              <a:rPr lang="en-US" sz="2800" dirty="0" smtClean="0">
                <a:solidFill>
                  <a:srgbClr val="000000"/>
                </a:solidFill>
                <a:latin typeface="Trebuchet MS"/>
                <a:cs typeface="Trebuchet MS"/>
              </a:rPr>
              <a:t>    + </a:t>
            </a: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   Number, </a:t>
            </a:r>
            <a:r>
              <a:rPr lang="en-US" sz="2800" dirty="0">
                <a:solidFill>
                  <a:srgbClr val="000000"/>
                </a:solidFill>
                <a:latin typeface="Trebuchet MS"/>
                <a:cs typeface="Trebuchet MS"/>
              </a:rPr>
              <a:t>Number 	</a:t>
            </a:r>
            <a:r>
              <a:rPr lang="en-US" sz="2800" dirty="0">
                <a:solidFill>
                  <a:srgbClr val="000000"/>
                </a:solidFill>
                <a:latin typeface="Trebuchet MS"/>
                <a:cs typeface="Trebuchet MS"/>
                <a:sym typeface="Wingdings" charset="0"/>
              </a:rPr>
              <a:t> Number</a:t>
            </a:r>
          </a:p>
          <a:p>
            <a:pPr eaLnBrk="1" hangingPunct="1">
              <a:spcBef>
                <a:spcPct val="20000"/>
              </a:spcBef>
              <a:spcAft>
                <a:spcPts val="1800"/>
              </a:spcAft>
              <a:buClr>
                <a:srgbClr val="4C4C4C"/>
              </a:buClr>
              <a:tabLst>
                <a:tab pos="166688" algn="l"/>
                <a:tab pos="1655763" algn="l"/>
                <a:tab pos="2227263" algn="l"/>
                <a:tab pos="4746625" algn="l"/>
              </a:tabLst>
            </a:pPr>
            <a:r>
              <a:rPr lang="en-US" sz="2800" dirty="0" smtClean="0">
                <a:solidFill>
                  <a:srgbClr val="000000"/>
                </a:solidFill>
                <a:latin typeface="Trebuchet MS"/>
                <a:cs typeface="Trebuchet MS"/>
              </a:rPr>
              <a:t>#    - </a:t>
            </a: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   Number, </a:t>
            </a:r>
            <a:r>
              <a:rPr lang="en-US" sz="2800" dirty="0">
                <a:solidFill>
                  <a:srgbClr val="000000"/>
                </a:solidFill>
                <a:latin typeface="Trebuchet MS"/>
                <a:cs typeface="Trebuchet MS"/>
              </a:rPr>
              <a:t>Number 	</a:t>
            </a:r>
            <a:r>
              <a:rPr lang="en-US" sz="2800" dirty="0">
                <a:solidFill>
                  <a:srgbClr val="000000"/>
                </a:solidFill>
                <a:latin typeface="Trebuchet MS"/>
                <a:cs typeface="Trebuchet MS"/>
                <a:sym typeface="Wingdings" charset="0"/>
              </a:rPr>
              <a:t> </a:t>
            </a:r>
            <a:r>
              <a:rPr lang="en-US" sz="2800" dirty="0" smtClean="0">
                <a:solidFill>
                  <a:srgbClr val="000000"/>
                </a:solidFill>
                <a:latin typeface="Trebuchet MS"/>
                <a:cs typeface="Trebuchet MS"/>
                <a:sym typeface="Wingdings" charset="0"/>
              </a:rPr>
              <a:t>Number</a:t>
            </a:r>
          </a:p>
          <a:p>
            <a:pPr>
              <a:spcBef>
                <a:spcPct val="20000"/>
              </a:spcBef>
              <a:spcAft>
                <a:spcPts val="1800"/>
              </a:spcAft>
              <a:buClr>
                <a:srgbClr val="4C4C4C"/>
              </a:buClr>
              <a:tabLst>
                <a:tab pos="166688" algn="l"/>
                <a:tab pos="1655763" algn="l"/>
                <a:tab pos="2227263" algn="l"/>
                <a:tab pos="4746625" algn="l"/>
              </a:tabLst>
            </a:pP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 </a:t>
            </a: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   Number, </a:t>
            </a:r>
            <a:r>
              <a:rPr lang="en-US" sz="2800" dirty="0">
                <a:solidFill>
                  <a:srgbClr val="000000"/>
                </a:solidFill>
                <a:latin typeface="Trebuchet MS"/>
                <a:cs typeface="Trebuchet MS"/>
              </a:rPr>
              <a:t>Number </a:t>
            </a:r>
            <a:r>
              <a:rPr lang="en-US" sz="2800" dirty="0" smtClean="0">
                <a:solidFill>
                  <a:srgbClr val="000000"/>
                </a:solidFill>
                <a:latin typeface="Trebuchet MS"/>
                <a:cs typeface="Trebuchet MS"/>
              </a:rPr>
              <a:t> </a:t>
            </a:r>
            <a:r>
              <a:rPr lang="en-US" sz="2800" dirty="0" smtClean="0">
                <a:solidFill>
                  <a:srgbClr val="000000"/>
                </a:solidFill>
                <a:latin typeface="Trebuchet MS"/>
                <a:cs typeface="Trebuchet MS"/>
                <a:sym typeface="Wingdings" charset="0"/>
              </a:rPr>
              <a:t> </a:t>
            </a:r>
            <a:r>
              <a:rPr lang="en-US" sz="2800" dirty="0">
                <a:solidFill>
                  <a:srgbClr val="000000"/>
                </a:solidFill>
                <a:latin typeface="Trebuchet MS"/>
                <a:cs typeface="Trebuchet MS"/>
                <a:sym typeface="Wingdings" charset="0"/>
              </a:rPr>
              <a:t>Number</a:t>
            </a:r>
            <a:endParaRPr lang="en-US" sz="2800" dirty="0">
              <a:solidFill>
                <a:srgbClr val="000000"/>
              </a:solidFill>
              <a:latin typeface="Trebuchet MS"/>
              <a:cs typeface="Trebuchet MS"/>
            </a:endParaRPr>
          </a:p>
          <a:p>
            <a:pPr>
              <a:spcBef>
                <a:spcPct val="20000"/>
              </a:spcBef>
              <a:spcAft>
                <a:spcPts val="1800"/>
              </a:spcAft>
              <a:buClr>
                <a:srgbClr val="4C4C4C"/>
              </a:buClr>
              <a:tabLst>
                <a:tab pos="166688" algn="l"/>
                <a:tab pos="1655763" algn="l"/>
                <a:tab pos="2227263" algn="l"/>
                <a:tab pos="4746625" algn="l"/>
              </a:tabLst>
            </a:pP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 </a:t>
            </a: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   Number, </a:t>
            </a:r>
            <a:r>
              <a:rPr lang="en-US" sz="2800" dirty="0">
                <a:solidFill>
                  <a:srgbClr val="000000"/>
                </a:solidFill>
                <a:latin typeface="Trebuchet MS"/>
                <a:cs typeface="Trebuchet MS"/>
              </a:rPr>
              <a:t>Number 	</a:t>
            </a:r>
            <a:r>
              <a:rPr lang="en-US" sz="2800" dirty="0">
                <a:solidFill>
                  <a:srgbClr val="000000"/>
                </a:solidFill>
                <a:latin typeface="Trebuchet MS"/>
                <a:cs typeface="Trebuchet MS"/>
                <a:sym typeface="Wingdings" charset="0"/>
              </a:rPr>
              <a:t> </a:t>
            </a:r>
            <a:r>
              <a:rPr lang="en-US" sz="2800" dirty="0" smtClean="0">
                <a:solidFill>
                  <a:srgbClr val="000000"/>
                </a:solidFill>
                <a:latin typeface="Trebuchet MS"/>
                <a:cs typeface="Trebuchet MS"/>
                <a:sym typeface="Wingdings" charset="0"/>
              </a:rPr>
              <a:t>Number</a:t>
            </a:r>
            <a:endParaRPr lang="en-US" sz="2800" dirty="0">
              <a:solidFill>
                <a:srgbClr val="000000"/>
              </a:solidFill>
              <a:latin typeface="Trebuchet MS"/>
              <a:cs typeface="Trebuchet MS"/>
            </a:endParaRPr>
          </a:p>
          <a:p>
            <a:pPr eaLnBrk="1" hangingPunct="1">
              <a:spcBef>
                <a:spcPct val="20000"/>
              </a:spcBef>
              <a:spcAft>
                <a:spcPts val="1800"/>
              </a:spcAft>
              <a:buClr>
                <a:srgbClr val="4C4C4C"/>
              </a:buClr>
              <a:tabLst>
                <a:tab pos="166688" algn="l"/>
                <a:tab pos="1655763" algn="l"/>
                <a:tab pos="2227263" algn="l"/>
                <a:tab pos="4746625" algn="l"/>
              </a:tabLst>
            </a:pPr>
            <a:r>
              <a:rPr lang="en-US" sz="2800" dirty="0" smtClean="0">
                <a:solidFill>
                  <a:srgbClr val="000000"/>
                </a:solidFill>
                <a:latin typeface="Trebuchet MS"/>
                <a:cs typeface="Trebuchet MS"/>
              </a:rPr>
              <a:t># </a:t>
            </a:r>
            <a:r>
              <a:rPr lang="en-US" sz="2800" dirty="0" err="1" smtClean="0">
                <a:solidFill>
                  <a:srgbClr val="000000"/>
                </a:solidFill>
                <a:latin typeface="Trebuchet MS"/>
                <a:cs typeface="Trebuchet MS"/>
              </a:rPr>
              <a:t>num-sqrt</a:t>
            </a:r>
            <a:r>
              <a:rPr lang="en-US" sz="2800" dirty="0" smtClean="0">
                <a:solidFill>
                  <a:srgbClr val="000000"/>
                </a:solidFill>
                <a:latin typeface="Trebuchet MS"/>
                <a:cs typeface="Trebuchet MS"/>
              </a:rPr>
              <a:t> </a:t>
            </a: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Number </a:t>
            </a: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a:t>
            </a:r>
            <a:r>
              <a:rPr lang="en-US" sz="2800" dirty="0" smtClean="0">
                <a:solidFill>
                  <a:srgbClr val="000000"/>
                </a:solidFill>
                <a:latin typeface="Trebuchet MS"/>
                <a:cs typeface="Trebuchet MS"/>
                <a:sym typeface="Wingdings" charset="0"/>
              </a:rPr>
              <a:t> </a:t>
            </a:r>
            <a:r>
              <a:rPr lang="en-US" sz="2800" dirty="0">
                <a:solidFill>
                  <a:srgbClr val="000000"/>
                </a:solidFill>
                <a:latin typeface="Trebuchet MS"/>
                <a:cs typeface="Trebuchet MS"/>
                <a:sym typeface="Wingdings" charset="0"/>
              </a:rPr>
              <a:t>Number</a:t>
            </a:r>
          </a:p>
          <a:p>
            <a:pPr eaLnBrk="1" hangingPunct="1">
              <a:spcBef>
                <a:spcPct val="20000"/>
              </a:spcBef>
              <a:spcAft>
                <a:spcPts val="1800"/>
              </a:spcAft>
              <a:buClr>
                <a:srgbClr val="4C4C4C"/>
              </a:buClr>
              <a:tabLst>
                <a:tab pos="166688" algn="l"/>
                <a:tab pos="1655763" algn="l"/>
                <a:tab pos="2227263" algn="l"/>
                <a:tab pos="4746625" algn="l"/>
              </a:tabLst>
            </a:pPr>
            <a:r>
              <a:rPr lang="en-US" sz="2800" dirty="0" smtClean="0">
                <a:solidFill>
                  <a:srgbClr val="000000"/>
                </a:solidFill>
                <a:latin typeface="Trebuchet MS"/>
                <a:cs typeface="Trebuchet MS"/>
                <a:sym typeface="Wingdings" charset="0"/>
              </a:rPr>
              <a:t># </a:t>
            </a:r>
            <a:r>
              <a:rPr lang="en-US" sz="2800" dirty="0" err="1" smtClean="0">
                <a:solidFill>
                  <a:srgbClr val="000000"/>
                </a:solidFill>
                <a:latin typeface="Trebuchet MS"/>
                <a:cs typeface="Trebuchet MS"/>
                <a:sym typeface="Wingdings" charset="0"/>
              </a:rPr>
              <a:t>num-sqr</a:t>
            </a:r>
            <a:r>
              <a:rPr lang="en-US" sz="2800" dirty="0">
                <a:solidFill>
                  <a:srgbClr val="000000"/>
                </a:solidFill>
                <a:latin typeface="Trebuchet MS"/>
                <a:cs typeface="Trebuchet MS"/>
                <a:sym typeface="Wingdings" charset="0"/>
              </a:rPr>
              <a:t>	</a:t>
            </a:r>
            <a:r>
              <a:rPr lang="en-US" sz="2800" dirty="0" smtClean="0">
                <a:solidFill>
                  <a:srgbClr val="000000"/>
                </a:solidFill>
                <a:latin typeface="Trebuchet MS"/>
                <a:cs typeface="Trebuchet MS"/>
                <a:sym typeface="Wingdings" charset="0"/>
              </a:rPr>
              <a:t>     :   Number</a:t>
            </a:r>
            <a:r>
              <a:rPr lang="en-US" sz="2800" dirty="0">
                <a:solidFill>
                  <a:srgbClr val="000000"/>
                </a:solidFill>
                <a:latin typeface="Trebuchet MS"/>
                <a:cs typeface="Trebuchet MS"/>
                <a:sym typeface="Wingdings" charset="0"/>
              </a:rPr>
              <a:t>	</a:t>
            </a:r>
            <a:r>
              <a:rPr lang="en-US" sz="2800" dirty="0" smtClean="0">
                <a:solidFill>
                  <a:srgbClr val="000000"/>
                </a:solidFill>
                <a:latin typeface="Trebuchet MS"/>
                <a:cs typeface="Trebuchet MS"/>
                <a:sym typeface="Wingdings" charset="0"/>
              </a:rPr>
              <a:t>        Number</a:t>
            </a:r>
            <a:endParaRPr lang="en-US" sz="2800" dirty="0">
              <a:solidFill>
                <a:srgbClr val="000000"/>
              </a:solidFill>
              <a:latin typeface="Trebuchet MS"/>
              <a:cs typeface="Trebuchet MS"/>
            </a:endParaRP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8775EE4E-1D1E-D543-88E6-09053D597D9B}" type="slidenum">
              <a:rPr lang="en-US" sz="1200">
                <a:solidFill>
                  <a:srgbClr val="D38E27"/>
                </a:solidFill>
                <a:cs typeface="Helvetica" charset="0"/>
              </a:rPr>
              <a:pPr/>
              <a:t>8</a:t>
            </a:fld>
            <a:endParaRPr lang="en-US" sz="1200">
              <a:solidFill>
                <a:srgbClr val="D38E27"/>
              </a:solidFill>
              <a:cs typeface="Helvetica" charset="0"/>
            </a:endParaRPr>
          </a:p>
        </p:txBody>
      </p:sp>
    </p:spTree>
    <p:extLst>
      <p:ext uri="{BB962C8B-B14F-4D97-AF65-F5344CB8AC3E}">
        <p14:creationId xmlns:p14="http://schemas.microsoft.com/office/powerpoint/2010/main" val="36416289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Contracts</a:t>
            </a:r>
            <a:endParaRPr lang="en-US" dirty="0"/>
          </a:p>
        </p:txBody>
      </p:sp>
      <p:sp>
        <p:nvSpPr>
          <p:cNvPr id="3" name="Content Placeholder 2"/>
          <p:cNvSpPr>
            <a:spLocks noGrp="1"/>
          </p:cNvSpPr>
          <p:nvPr>
            <p:ph idx="1"/>
          </p:nvPr>
        </p:nvSpPr>
        <p:spPr/>
        <p:txBody>
          <a:bodyPr/>
          <a:lstStyle/>
          <a:p>
            <a:pPr>
              <a:spcAft>
                <a:spcPts val="1800"/>
              </a:spcAft>
              <a:buClr>
                <a:srgbClr val="4C4C4C"/>
              </a:buClr>
              <a:tabLst>
                <a:tab pos="166688" algn="l"/>
                <a:tab pos="1655763" algn="l"/>
                <a:tab pos="2227263" algn="l"/>
                <a:tab pos="4746625" algn="l"/>
              </a:tabLst>
            </a:pPr>
            <a:r>
              <a:rPr lang="en-US" dirty="0" smtClean="0">
                <a:latin typeface="Trebuchet MS"/>
                <a:cs typeface="Trebuchet MS"/>
              </a:rPr>
              <a:t>circle(75, “solid”, “red”)</a:t>
            </a:r>
            <a:endParaRPr lang="en-US" dirty="0">
              <a:latin typeface="Trebuchet MS"/>
              <a:cs typeface="Trebuchet MS"/>
              <a:sym typeface="Wingdings" charset="0"/>
            </a:endParaRPr>
          </a:p>
          <a:p>
            <a:pPr>
              <a:spcAft>
                <a:spcPts val="1800"/>
              </a:spcAft>
              <a:buClr>
                <a:srgbClr val="4C4C4C"/>
              </a:buClr>
              <a:tabLst>
                <a:tab pos="166688" algn="l"/>
                <a:tab pos="1655763" algn="l"/>
                <a:tab pos="2227263" algn="l"/>
                <a:tab pos="4746625" algn="l"/>
              </a:tabLst>
            </a:pPr>
            <a:r>
              <a:rPr lang="en-US" dirty="0">
                <a:latin typeface="Trebuchet MS"/>
                <a:cs typeface="Trebuchet MS"/>
              </a:rPr>
              <a:t>r</a:t>
            </a:r>
            <a:r>
              <a:rPr lang="en-US" dirty="0" smtClean="0">
                <a:latin typeface="Trebuchet MS"/>
                <a:cs typeface="Trebuchet MS"/>
              </a:rPr>
              <a:t>ectangle(20, 30, “outline”, “pink”)</a:t>
            </a:r>
            <a:endParaRPr lang="en-US" dirty="0">
              <a:latin typeface="Trebuchet MS"/>
              <a:cs typeface="Trebuchet MS"/>
              <a:sym typeface="Wingdings" charset="0"/>
            </a:endParaRPr>
          </a:p>
          <a:p>
            <a:pPr>
              <a:spcAft>
                <a:spcPts val="1800"/>
              </a:spcAft>
              <a:buClr>
                <a:srgbClr val="4C4C4C"/>
              </a:buClr>
              <a:tabLst>
                <a:tab pos="166688" algn="l"/>
                <a:tab pos="1655763" algn="l"/>
                <a:tab pos="2227263" algn="l"/>
                <a:tab pos="4746625" algn="l"/>
              </a:tabLst>
            </a:pPr>
            <a:r>
              <a:rPr lang="en-US" dirty="0">
                <a:latin typeface="Trebuchet MS"/>
                <a:cs typeface="Trebuchet MS"/>
              </a:rPr>
              <a:t>e</a:t>
            </a:r>
            <a:r>
              <a:rPr lang="en-US" dirty="0" smtClean="0">
                <a:latin typeface="Trebuchet MS"/>
                <a:cs typeface="Trebuchet MS"/>
              </a:rPr>
              <a:t>llipse(85, 100, “solid”, “green”)</a:t>
            </a:r>
            <a:endParaRPr lang="en-US" dirty="0">
              <a:latin typeface="Trebuchet MS"/>
              <a:cs typeface="Trebuchet MS"/>
            </a:endParaRPr>
          </a:p>
          <a:p>
            <a:pPr>
              <a:spcAft>
                <a:spcPts val="1800"/>
              </a:spcAft>
              <a:buClr>
                <a:srgbClr val="4C4C4C"/>
              </a:buClr>
              <a:tabLst>
                <a:tab pos="166688" algn="l"/>
                <a:tab pos="1655763" algn="l"/>
                <a:tab pos="2227263" algn="l"/>
                <a:tab pos="4746625" algn="l"/>
              </a:tabLst>
            </a:pPr>
            <a:r>
              <a:rPr lang="en-US" dirty="0">
                <a:latin typeface="Trebuchet MS"/>
                <a:cs typeface="Trebuchet MS"/>
              </a:rPr>
              <a:t>t</a:t>
            </a:r>
            <a:r>
              <a:rPr lang="en-US" dirty="0" smtClean="0">
                <a:latin typeface="Trebuchet MS"/>
                <a:cs typeface="Trebuchet MS"/>
              </a:rPr>
              <a:t>ext(“Hello world!”, 50, “blue”)</a:t>
            </a:r>
            <a:endParaRPr lang="en-US" dirty="0"/>
          </a:p>
        </p:txBody>
      </p:sp>
    </p:spTree>
    <p:extLst>
      <p:ext uri="{BB962C8B-B14F-4D97-AF65-F5344CB8AC3E}">
        <p14:creationId xmlns:p14="http://schemas.microsoft.com/office/powerpoint/2010/main" val="8832082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BootstrapTheme">
  <a:themeElements>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3143</TotalTime>
  <Words>2005</Words>
  <Application>Microsoft Macintosh PowerPoint</Application>
  <PresentationFormat>On-screen Show (4:3)</PresentationFormat>
  <Paragraphs>330</Paragraphs>
  <Slides>43</Slides>
  <Notes>13</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BootstrapTheme</vt:lpstr>
      <vt:lpstr>Bootstrap:2</vt:lpstr>
      <vt:lpstr>Bridging to CS</vt:lpstr>
      <vt:lpstr>Bridging to CS</vt:lpstr>
      <vt:lpstr>It was never about the language</vt:lpstr>
      <vt:lpstr>Goals for this workshop</vt:lpstr>
      <vt:lpstr>Unit 1</vt:lpstr>
      <vt:lpstr>Everything you learned in BS:1</vt:lpstr>
      <vt:lpstr>Contracts</vt:lpstr>
      <vt:lpstr>Contracts</vt:lpstr>
      <vt:lpstr>The Design Recipe</vt:lpstr>
      <vt:lpstr>The Design Recipe</vt:lpstr>
      <vt:lpstr>Unit 2</vt:lpstr>
      <vt:lpstr>Introducing put-image</vt:lpstr>
      <vt:lpstr>PowerPoint Presentation</vt:lpstr>
      <vt:lpstr>Parachute Jumper</vt:lpstr>
      <vt:lpstr>PowerPoint Presentation</vt:lpstr>
      <vt:lpstr>PowerPoint Presentation</vt:lpstr>
      <vt:lpstr>Unit 3</vt:lpstr>
      <vt:lpstr>Data Structures </vt:lpstr>
      <vt:lpstr>PowerPoint Presentation</vt:lpstr>
      <vt:lpstr>PowerPoint Presentation</vt:lpstr>
      <vt:lpstr>Unit 4</vt:lpstr>
      <vt:lpstr>PowerPoint Presentation</vt:lpstr>
      <vt:lpstr>Unit 5</vt:lpstr>
      <vt:lpstr>Luigi’s Pizza</vt:lpstr>
      <vt:lpstr>Keypress: Ninja Cat</vt:lpstr>
      <vt:lpstr>PowerPoint Presentation</vt:lpstr>
      <vt:lpstr>Unit 6</vt:lpstr>
      <vt:lpstr>Keypress: Your Game</vt:lpstr>
      <vt:lpstr>Unit 7</vt:lpstr>
      <vt:lpstr>Asking the World</vt:lpstr>
      <vt:lpstr>Helper functions</vt:lpstr>
      <vt:lpstr>Collision Detection</vt:lpstr>
      <vt:lpstr>Unit 8</vt:lpstr>
      <vt:lpstr>Your Game</vt:lpstr>
      <vt:lpstr>Steps to Make a Game</vt:lpstr>
      <vt:lpstr>PowerPoint Presentation</vt:lpstr>
      <vt:lpstr>Unit 9</vt:lpstr>
      <vt:lpstr>Piecewise Functions in Your Game</vt:lpstr>
      <vt:lpstr>Unit 10</vt:lpstr>
      <vt:lpstr>Collision Detection in Your Game</vt:lpstr>
      <vt:lpstr>Implementation</vt:lpstr>
      <vt:lpstr>Thank You</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Bootstrap:2</dc:title>
  <dc:creator>Emma</dc:creator>
  <cp:lastModifiedBy>Emma</cp:lastModifiedBy>
  <cp:revision>130</cp:revision>
  <dcterms:created xsi:type="dcterms:W3CDTF">2015-07-31T17:10:09Z</dcterms:created>
  <dcterms:modified xsi:type="dcterms:W3CDTF">2016-07-07T18:40:39Z</dcterms:modified>
</cp:coreProperties>
</file>